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6" r:id="rId2"/>
    <p:sldId id="283" r:id="rId3"/>
    <p:sldId id="282" r:id="rId4"/>
    <p:sldId id="299" r:id="rId5"/>
    <p:sldId id="281" r:id="rId6"/>
    <p:sldId id="287" r:id="rId7"/>
    <p:sldId id="294" r:id="rId8"/>
    <p:sldId id="303" r:id="rId9"/>
    <p:sldId id="285" r:id="rId10"/>
    <p:sldId id="300" r:id="rId11"/>
    <p:sldId id="302" r:id="rId12"/>
    <p:sldId id="276" r:id="rId13"/>
    <p:sldId id="25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Astrup" initials="RA" lastIdx="9" clrIdx="0">
    <p:extLst>
      <p:ext uri="{19B8F6BF-5375-455C-9EA6-DF929625EA0E}">
        <p15:presenceInfo xmlns:p15="http://schemas.microsoft.com/office/powerpoint/2012/main" userId="S-1-5-21-3467229336-4177536954-2781998706-5121" providerId="AD"/>
      </p:ext>
    </p:extLst>
  </p:cmAuthor>
  <p:cmAuthor id="2" name="Natascha Miljkovic" initials="NM" lastIdx="1" clrIdx="1">
    <p:extLst>
      <p:ext uri="{19B8F6BF-5375-455C-9EA6-DF929625EA0E}">
        <p15:presenceInfo xmlns:p15="http://schemas.microsoft.com/office/powerpoint/2012/main" userId="Natascha Milj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C19"/>
    <a:srgbClr val="77933C"/>
    <a:srgbClr val="B7CE88"/>
    <a:srgbClr val="C3D69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8" autoAdjust="0"/>
    <p:restoredTop sz="93784" autoAdjust="0"/>
  </p:normalViewPr>
  <p:slideViewPr>
    <p:cSldViewPr>
      <p:cViewPr varScale="1">
        <p:scale>
          <a:sx n="67" d="100"/>
          <a:sy n="67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Distribution of work time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F-0044-9488-EAAD070CA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F-0044-9488-EAAD070CA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AF-0044-9488-EAAD070CA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AF-0044-9488-EAAD070CA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AF-0044-9488-EAAD070CA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Sheet1!$B$25:$B$29</c:f>
              <c:strCache>
                <c:ptCount val="5"/>
                <c:pt idx="0">
                  <c:v>Transport</c:v>
                </c:pt>
                <c:pt idx="1">
                  <c:v>Harvesting </c:v>
                </c:pt>
                <c:pt idx="2">
                  <c:v>Moving </c:v>
                </c:pt>
                <c:pt idx="3">
                  <c:v>Delay</c:v>
                </c:pt>
                <c:pt idx="4">
                  <c:v>Service &amp; Repair</c:v>
                </c:pt>
              </c:strCache>
            </c:strRef>
          </c:cat>
          <c:val>
            <c:numRef>
              <c:f>Sheet1!$C$25:$C$29</c:f>
              <c:numCache>
                <c:formatCode>0.00%</c:formatCode>
                <c:ptCount val="5"/>
                <c:pt idx="0">
                  <c:v>0.06</c:v>
                </c:pt>
                <c:pt idx="1">
                  <c:v>0.72</c:v>
                </c:pt>
                <c:pt idx="2">
                  <c:v>0.09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AF-0044-9488-EAAD070CA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26596675415574"/>
          <c:y val="0.21354111986001753"/>
          <c:w val="0.27124562554680659"/>
          <c:h val="0.5734959171770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F2D5-3489-4432-A24E-E51AA1423157}" type="datetimeFigureOut">
              <a:rPr lang="en-GB" smtClean="0"/>
              <a:pPr/>
              <a:t>13/02/2020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423DE-957C-4574-84F0-C20FD950573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79440"/>
            <a:ext cx="5504656" cy="148972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808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presenter, Organisation, Date, Meeting </a:t>
            </a:r>
            <a:r>
              <a:rPr lang="en-GB" noProof="0" dirty="0" err="1"/>
              <a:t>etc</a:t>
            </a:r>
            <a:endParaRPr lang="en-GB" noProof="0" dirty="0"/>
          </a:p>
        </p:txBody>
      </p:sp>
      <p:pic>
        <p:nvPicPr>
          <p:cNvPr id="12290" name="Picture 2" descr="bic-6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55" y="6358880"/>
            <a:ext cx="1610172" cy="3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C+tex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79418"/>
            <a:ext cx="1440160" cy="3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95536" y="6265502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project has received funding from the Bio Based Industries Joint Undertaking under the European Union’s Horizon 2020 research and innovation programme under grant agreement No 720757.</a:t>
            </a:r>
          </a:p>
          <a:p>
            <a:endParaRPr lang="en-GB" sz="900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1713" y="3544981"/>
            <a:ext cx="1945456" cy="1332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Partner logo (optional)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7308304" cy="2644042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52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74" y="4869160"/>
            <a:ext cx="3223307" cy="15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755"/>
            <a:ext cx="655272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aniela Fichtenbauer\AppData\Local\Microsoft\Windows\INetCache\Content.Outlook\RH3E4AZQ\T4E Strichpunkt.jp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7481" y="2653599"/>
            <a:ext cx="496146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67C43-465A-AE42-AD10-39CBBE2C0D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7" y="6186881"/>
            <a:ext cx="674359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81328"/>
            <a:ext cx="3960440" cy="476672"/>
          </a:xfrm>
        </p:spPr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79" y="5708073"/>
            <a:ext cx="1751293" cy="8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3" y="6381328"/>
            <a:ext cx="731043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07524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6309320"/>
            <a:ext cx="640871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5144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A98F10-CD57-4133-9FEE-AC8991C5221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71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7933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silvismart.eu/" TargetMode="External"/><Relationship Id="rId7" Type="http://schemas.openxmlformats.org/officeDocument/2006/relationships/image" Target="../media/image47.png"/><Relationship Id="rId2" Type="http://schemas.openxmlformats.org/officeDocument/2006/relationships/hyperlink" Target="http://www.tech4eff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11760" y="3379440"/>
            <a:ext cx="5904656" cy="1489720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Dott</a:t>
            </a:r>
            <a:r>
              <a:rPr lang="en-GB" dirty="0"/>
              <a:t>. For. Giulio Cosola</a:t>
            </a:r>
          </a:p>
          <a:p>
            <a:endParaRPr lang="en-GB" dirty="0"/>
          </a:p>
          <a:p>
            <a:r>
              <a:rPr lang="en-GB" dirty="0"/>
              <a:t>CONAIBO – </a:t>
            </a:r>
            <a:r>
              <a:rPr lang="en-GB" dirty="0" err="1"/>
              <a:t>Coordinamento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Imprese</a:t>
            </a:r>
            <a:r>
              <a:rPr lang="en-GB" dirty="0"/>
              <a:t> </a:t>
            </a:r>
            <a:r>
              <a:rPr lang="en-GB" dirty="0" err="1"/>
              <a:t>Boschive</a:t>
            </a:r>
            <a:endParaRPr lang="en-GB" dirty="0"/>
          </a:p>
          <a:p>
            <a:endParaRPr lang="en-GB" dirty="0"/>
          </a:p>
          <a:p>
            <a:r>
              <a:rPr lang="en-GB" dirty="0"/>
              <a:t>Verona </a:t>
            </a:r>
            <a:r>
              <a:rPr lang="en-GB" dirty="0" err="1"/>
              <a:t>Fiere</a:t>
            </a:r>
            <a:r>
              <a:rPr lang="en-GB" dirty="0"/>
              <a:t>, 22/02/2020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F1F428F-3C6B-1843-9348-C589589146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13937" r="9282" b="16301"/>
          <a:stretch/>
        </p:blipFill>
        <p:spPr>
          <a:xfrm>
            <a:off x="395536" y="4995462"/>
            <a:ext cx="2448272" cy="11698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TECH4EFFECT – KNOWLEDGE AND TECHNOLOGIES FOR EFFECTIVE WOOD PROCUREMENT</a:t>
            </a:r>
            <a:br>
              <a:rPr lang="en-GB" sz="1800" dirty="0"/>
            </a:br>
            <a:br>
              <a:rPr lang="en-GB" sz="1800" dirty="0"/>
            </a:br>
            <a:r>
              <a:rPr lang="en-GB" sz="3700" dirty="0"/>
              <a:t>SILVISMART</a:t>
            </a:r>
            <a:br>
              <a:rPr lang="en-GB" sz="3700" dirty="0"/>
            </a:br>
            <a:r>
              <a:rPr lang="en-GB" sz="2800" dirty="0"/>
              <a:t>Il </a:t>
            </a:r>
            <a:r>
              <a:rPr lang="en-GB" sz="2800" dirty="0" err="1"/>
              <a:t>Portale</a:t>
            </a:r>
            <a:r>
              <a:rPr lang="en-GB" sz="2800" dirty="0"/>
              <a:t> </a:t>
            </a:r>
            <a:r>
              <a:rPr lang="en-GB" sz="2800" dirty="0" err="1"/>
              <a:t>Efficienza</a:t>
            </a:r>
            <a:r>
              <a:rPr lang="en-GB" sz="2800" dirty="0"/>
              <a:t> del </a:t>
            </a:r>
            <a:r>
              <a:rPr lang="en-GB" sz="2800" dirty="0" err="1"/>
              <a:t>Settore</a:t>
            </a:r>
            <a:r>
              <a:rPr lang="en-GB" sz="2800" dirty="0"/>
              <a:t> </a:t>
            </a:r>
            <a:r>
              <a:rPr lang="en-GB" sz="2800" dirty="0" err="1"/>
              <a:t>Forestale</a:t>
            </a:r>
            <a:endParaRPr lang="en-GB" sz="2800" dirty="0"/>
          </a:p>
        </p:txBody>
      </p:sp>
      <p:pic>
        <p:nvPicPr>
          <p:cNvPr id="5" name="Segnaposto immagine 5" descr="Immagine che contiene cibo, segnale, arresto, rosso&#10;&#10;Descrizione generata automaticamente">
            <a:extLst>
              <a:ext uri="{FF2B5EF4-FFF2-40B4-BE49-F238E27FC236}">
                <a16:creationId xmlns:a16="http://schemas.microsoft.com/office/drawing/2014/main" id="{F4DA014E-69EC-423A-91D3-028939924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13498"/>
          <a:stretch>
            <a:fillRect/>
          </a:stretch>
        </p:blipFill>
        <p:spPr>
          <a:xfrm>
            <a:off x="179512" y="3528837"/>
            <a:ext cx="1738746" cy="11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52C9-DB25-45B7-A237-20577FE1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Trasferimento</a:t>
            </a:r>
            <a:r>
              <a:rPr lang="en-GB" dirty="0"/>
              <a:t> </a:t>
            </a:r>
            <a:r>
              <a:rPr lang="en-GB" dirty="0" err="1"/>
              <a:t>dati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AD43-487B-467A-9E92-543D3EE7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84" y="1351894"/>
            <a:ext cx="4478831" cy="504932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Le </a:t>
            </a:r>
            <a:r>
              <a:rPr lang="en-GB" dirty="0" err="1"/>
              <a:t>macchine</a:t>
            </a:r>
            <a:r>
              <a:rPr lang="en-GB" dirty="0"/>
              <a:t> </a:t>
            </a:r>
            <a:r>
              <a:rPr lang="en-GB" dirty="0" err="1"/>
              <a:t>raccolgono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formato</a:t>
            </a:r>
            <a:r>
              <a:rPr lang="en-GB" dirty="0"/>
              <a:t> </a:t>
            </a:r>
            <a:r>
              <a:rPr lang="en-GB" dirty="0" err="1"/>
              <a:t>StandForD</a:t>
            </a:r>
            <a:endParaRPr lang="en-GB" dirty="0"/>
          </a:p>
          <a:p>
            <a:pPr algn="just">
              <a:lnSpc>
                <a:spcPct val="120000"/>
              </a:lnSpc>
            </a:pPr>
            <a:r>
              <a:rPr lang="en-GB" dirty="0" err="1"/>
              <a:t>Trasferimento</a:t>
            </a:r>
            <a:r>
              <a:rPr lang="en-GB" dirty="0"/>
              <a:t> </a:t>
            </a:r>
            <a:r>
              <a:rPr lang="en-GB" dirty="0" err="1"/>
              <a:t>automatico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una </a:t>
            </a:r>
            <a:r>
              <a:rPr lang="en-GB" dirty="0" err="1"/>
              <a:t>piccola</a:t>
            </a:r>
            <a:r>
              <a:rPr lang="en-GB" dirty="0"/>
              <a:t> </a:t>
            </a:r>
            <a:r>
              <a:rPr lang="en-GB" dirty="0" err="1"/>
              <a:t>greenbox</a:t>
            </a:r>
            <a:r>
              <a:rPr lang="en-GB" dirty="0"/>
              <a:t> </a:t>
            </a:r>
            <a:r>
              <a:rPr lang="en-GB" dirty="0" err="1"/>
              <a:t>connessa</a:t>
            </a:r>
            <a:r>
              <a:rPr lang="en-GB" dirty="0"/>
              <a:t> al computer di </a:t>
            </a:r>
            <a:r>
              <a:rPr lang="en-GB" dirty="0" err="1"/>
              <a:t>bordo</a:t>
            </a:r>
            <a:r>
              <a:rPr lang="en-GB" dirty="0"/>
              <a:t> (OBC) e la App “</a:t>
            </a:r>
            <a:r>
              <a:rPr lang="en-GB" dirty="0" err="1"/>
              <a:t>Feltlogg</a:t>
            </a:r>
            <a:r>
              <a:rPr lang="en-GB" dirty="0"/>
              <a:t>” </a:t>
            </a:r>
            <a:r>
              <a:rPr lang="en-GB" dirty="0" err="1"/>
              <a:t>installata</a:t>
            </a:r>
            <a:r>
              <a:rPr lang="en-GB" dirty="0"/>
              <a:t> </a:t>
            </a:r>
            <a:r>
              <a:rPr lang="en-GB" dirty="0" err="1"/>
              <a:t>nello</a:t>
            </a:r>
            <a:r>
              <a:rPr lang="en-GB" dirty="0"/>
              <a:t> smartphone</a:t>
            </a:r>
          </a:p>
          <a:p>
            <a:pPr algn="just">
              <a:lnSpc>
                <a:spcPct val="120000"/>
              </a:lnSpc>
            </a:pPr>
            <a:r>
              <a:rPr lang="en-GB" dirty="0" err="1"/>
              <a:t>Invio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manuale</a:t>
            </a:r>
            <a:r>
              <a:rPr lang="en-GB" dirty="0"/>
              <a:t> via mail</a:t>
            </a:r>
          </a:p>
          <a:p>
            <a:pPr algn="just">
              <a:lnSpc>
                <a:spcPct val="120000"/>
              </a:lnSpc>
            </a:pPr>
            <a:r>
              <a:rPr lang="en-GB" dirty="0" err="1"/>
              <a:t>Utilizzo</a:t>
            </a:r>
            <a:r>
              <a:rPr lang="en-GB" dirty="0"/>
              <a:t> del Sistema </a:t>
            </a:r>
            <a:r>
              <a:rPr lang="en-GB" dirty="0" err="1"/>
              <a:t>gestinale</a:t>
            </a:r>
            <a:r>
              <a:rPr lang="en-GB" dirty="0"/>
              <a:t> </a:t>
            </a:r>
            <a:r>
              <a:rPr lang="en-GB" dirty="0" err="1"/>
              <a:t>già</a:t>
            </a:r>
            <a:r>
              <a:rPr lang="en-GB" dirty="0"/>
              <a:t> operative per </a:t>
            </a:r>
            <a:r>
              <a:rPr lang="en-GB" dirty="0" err="1"/>
              <a:t>inviare</a:t>
            </a:r>
            <a:r>
              <a:rPr lang="en-GB" dirty="0"/>
              <a:t> file </a:t>
            </a:r>
            <a:r>
              <a:rPr lang="en-GB" dirty="0" err="1"/>
              <a:t>StandForD</a:t>
            </a:r>
            <a:endParaRPr lang="en-GB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dirty="0"/>
              <a:t>I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raccolti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database </a:t>
            </a:r>
            <a:r>
              <a:rPr lang="en-GB" dirty="0" err="1"/>
              <a:t>centrale</a:t>
            </a:r>
            <a:r>
              <a:rPr lang="en-GB" dirty="0"/>
              <a:t> SILVISMART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8B7F0-E360-471B-AD84-EF4A84A4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E75DF-CD2D-4A81-AD0E-8C77777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45BA8-DF31-4E42-907F-FFCFB62EF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936104" cy="9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6977E-8052-3A42-9132-91821220A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8" y="1207878"/>
            <a:ext cx="1847160" cy="1382804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8F73B28-2EEC-2F40-A545-F008CB401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53905" r="83930" b="12970"/>
          <a:stretch/>
        </p:blipFill>
        <p:spPr>
          <a:xfrm>
            <a:off x="603176" y="3562356"/>
            <a:ext cx="720080" cy="1306804"/>
          </a:xfrm>
          <a:prstGeom prst="rect">
            <a:avLst/>
          </a:prstGeo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F4656111-D01D-1945-AD3C-1E040BC8B1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27068" r="55177" b="38252"/>
          <a:stretch/>
        </p:blipFill>
        <p:spPr>
          <a:xfrm>
            <a:off x="1403648" y="5013176"/>
            <a:ext cx="1329317" cy="136815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C4356C-DEA0-D147-BD3B-EAC839F73784}"/>
              </a:ext>
            </a:extLst>
          </p:cNvPr>
          <p:cNvSpPr/>
          <p:nvPr/>
        </p:nvSpPr>
        <p:spPr>
          <a:xfrm>
            <a:off x="251520" y="3125935"/>
            <a:ext cx="711696" cy="576064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313C19"/>
                </a:solidFill>
              </a:rPr>
              <a:t>Greenbox</a:t>
            </a:r>
            <a:endParaRPr lang="en-GB" sz="1200" b="1" dirty="0">
              <a:solidFill>
                <a:srgbClr val="313C1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8AADA-4E27-784E-87CD-39BA0ED79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12" y="3592182"/>
            <a:ext cx="966600" cy="72350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6C008-B51A-AC41-8550-DA48B5123D8C}"/>
              </a:ext>
            </a:extLst>
          </p:cNvPr>
          <p:cNvCxnSpPr>
            <a:cxnSpLocks/>
          </p:cNvCxnSpPr>
          <p:nvPr/>
        </p:nvCxnSpPr>
        <p:spPr>
          <a:xfrm flipH="1">
            <a:off x="607368" y="2350878"/>
            <a:ext cx="715888" cy="6310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2D7F96-167F-0745-9442-FA0745E5DF8A}"/>
              </a:ext>
            </a:extLst>
          </p:cNvPr>
          <p:cNvCxnSpPr>
            <a:cxnSpLocks/>
          </p:cNvCxnSpPr>
          <p:nvPr/>
        </p:nvCxnSpPr>
        <p:spPr>
          <a:xfrm>
            <a:off x="2032380" y="2535705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3E32AE-6435-3845-A0CA-26004AD24BBF}"/>
              </a:ext>
            </a:extLst>
          </p:cNvPr>
          <p:cNvCxnSpPr>
            <a:cxnSpLocks/>
          </p:cNvCxnSpPr>
          <p:nvPr/>
        </p:nvCxnSpPr>
        <p:spPr>
          <a:xfrm>
            <a:off x="2699792" y="2371950"/>
            <a:ext cx="458382" cy="9816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39063F-C775-5546-8658-059A662EE337}"/>
              </a:ext>
            </a:extLst>
          </p:cNvPr>
          <p:cNvCxnSpPr>
            <a:cxnSpLocks/>
          </p:cNvCxnSpPr>
          <p:nvPr/>
        </p:nvCxnSpPr>
        <p:spPr>
          <a:xfrm>
            <a:off x="2058714" y="4385610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0B9AD4-D6BF-2C48-889D-EEB0D1D494C2}"/>
              </a:ext>
            </a:extLst>
          </p:cNvPr>
          <p:cNvCxnSpPr>
            <a:cxnSpLocks/>
          </p:cNvCxnSpPr>
          <p:nvPr/>
        </p:nvCxnSpPr>
        <p:spPr>
          <a:xfrm>
            <a:off x="1091100" y="4752958"/>
            <a:ext cx="369788" cy="5760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C0E81-8C6B-B546-8CD3-0968AC095A1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427876" y="4315685"/>
            <a:ext cx="868736" cy="8195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B95-9649-428E-895E-37DE23A4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Prendi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in SILVISMART!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4C13-0BCF-4431-8932-8366EF1F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90" y="1382894"/>
            <a:ext cx="3993918" cy="74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/>
              <a:t>Invia</a:t>
            </a:r>
            <a:r>
              <a:rPr lang="en-GB" sz="1600" b="1" dirty="0"/>
              <a:t> una e-mail al </a:t>
            </a:r>
            <a:r>
              <a:rPr lang="en-GB" sz="1600" b="1" dirty="0" err="1"/>
              <a:t>tuo</a:t>
            </a:r>
            <a:r>
              <a:rPr lang="en-GB" sz="1600" b="1" dirty="0"/>
              <a:t> </a:t>
            </a:r>
            <a:r>
              <a:rPr lang="en-GB" sz="1600" b="1" dirty="0" err="1"/>
              <a:t>referente</a:t>
            </a:r>
            <a:r>
              <a:rPr lang="en-GB" sz="1600" b="1" dirty="0"/>
              <a:t> </a:t>
            </a:r>
            <a:r>
              <a:rPr lang="en-GB" sz="1600" b="1" dirty="0" err="1"/>
              <a:t>nazionale</a:t>
            </a:r>
            <a:r>
              <a:rPr lang="en-GB" sz="1600" b="1" dirty="0"/>
              <a:t> per </a:t>
            </a:r>
            <a:r>
              <a:rPr lang="en-GB" sz="1600" b="1" dirty="0" err="1"/>
              <a:t>ricevere</a:t>
            </a:r>
            <a:r>
              <a:rPr lang="en-GB" sz="1600" b="1" dirty="0"/>
              <a:t> un login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2551-8DCD-49F4-9BBD-60DF9331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960440" cy="476672"/>
          </a:xfrm>
        </p:spPr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8946C-CD66-4241-96B0-C5F66D9B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608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97D21-9CFF-624F-ACCA-D84E58FB5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17273" r="32387"/>
          <a:stretch/>
        </p:blipFill>
        <p:spPr>
          <a:xfrm>
            <a:off x="611560" y="1412776"/>
            <a:ext cx="3384377" cy="44670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6366E-A8C2-ED47-BC72-13FD608EDFB6}"/>
              </a:ext>
            </a:extLst>
          </p:cNvPr>
          <p:cNvSpPr/>
          <p:nvPr/>
        </p:nvSpPr>
        <p:spPr>
          <a:xfrm>
            <a:off x="4232480" y="2084695"/>
            <a:ext cx="4456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Per la Norvegia Rasmus Astrup (NIBIO):</a:t>
            </a:r>
          </a:p>
          <a:p>
            <a:r>
              <a:rPr lang="fr-FR" sz="1600" dirty="0"/>
              <a:t>rasmus.astrup@nibio.no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091547-E081-514B-87D3-E273C7B0F5D2}"/>
              </a:ext>
            </a:extLst>
          </p:cNvPr>
          <p:cNvSpPr/>
          <p:nvPr/>
        </p:nvSpPr>
        <p:spPr>
          <a:xfrm>
            <a:off x="4250490" y="2719518"/>
            <a:ext cx="4312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Per la </a:t>
            </a:r>
            <a:r>
              <a:rPr lang="en-US" sz="1600" dirty="0" err="1"/>
              <a:t>Danimarca</a:t>
            </a:r>
            <a:r>
              <a:rPr lang="en-US" sz="1600" dirty="0"/>
              <a:t> Niels Strange (UCPH):</a:t>
            </a:r>
          </a:p>
          <a:p>
            <a:r>
              <a:rPr lang="en-US" sz="1600" dirty="0"/>
              <a:t>Nst@ifro.ku.dk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BF9E8-3437-4448-97CD-23CBE6800404}"/>
              </a:ext>
            </a:extLst>
          </p:cNvPr>
          <p:cNvSpPr/>
          <p:nvPr/>
        </p:nvSpPr>
        <p:spPr>
          <a:xfrm>
            <a:off x="4244286" y="3333467"/>
            <a:ext cx="445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Per la Germania Hans-Ulrich Dietz (KWF):</a:t>
            </a:r>
          </a:p>
          <a:p>
            <a:r>
              <a:rPr lang="de-DE" sz="1600" dirty="0"/>
              <a:t>dietz@kwf-online.de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1995C-37BC-C746-875E-F8D02E81D059}"/>
              </a:ext>
            </a:extLst>
          </p:cNvPr>
          <p:cNvSpPr/>
          <p:nvPr/>
        </p:nvSpPr>
        <p:spPr>
          <a:xfrm>
            <a:off x="4263313" y="4673440"/>
            <a:ext cx="3621055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Per </a:t>
            </a:r>
            <a:r>
              <a:rPr lang="en-GB" sz="1600" dirty="0" err="1"/>
              <a:t>l’Italia</a:t>
            </a:r>
            <a:r>
              <a:rPr lang="en-GB" sz="1600" dirty="0"/>
              <a:t> Giulio Cosola (CONAIBO):</a:t>
            </a:r>
          </a:p>
          <a:p>
            <a:r>
              <a:rPr lang="en-GB" sz="1600" b="1" dirty="0"/>
              <a:t>progetti@conaibo.com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63AC-FF2B-4D4A-9C32-644193FABEA4}"/>
              </a:ext>
            </a:extLst>
          </p:cNvPr>
          <p:cNvSpPr/>
          <p:nvPr/>
        </p:nvSpPr>
        <p:spPr>
          <a:xfrm>
            <a:off x="4244286" y="4005448"/>
            <a:ext cx="4672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Per </a:t>
            </a:r>
            <a:r>
              <a:rPr lang="en-GB" sz="1600" dirty="0" err="1"/>
              <a:t>l’Austria</a:t>
            </a:r>
            <a:r>
              <a:rPr lang="en-GB" sz="1600" dirty="0"/>
              <a:t> Thomas Holzfeind (BOKU):</a:t>
            </a:r>
          </a:p>
          <a:p>
            <a:r>
              <a:rPr lang="en-GB" sz="1600" dirty="0"/>
              <a:t>thomas.holzfeind@boku.ac.at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DDD422-2264-DD4C-AC2E-F13D99D53097}"/>
              </a:ext>
            </a:extLst>
          </p:cNvPr>
          <p:cNvCxnSpPr>
            <a:cxnSpLocks/>
          </p:cNvCxnSpPr>
          <p:nvPr/>
        </p:nvCxnSpPr>
        <p:spPr>
          <a:xfrm flipH="1">
            <a:off x="2712675" y="4836104"/>
            <a:ext cx="1531611" cy="33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9B354F-4406-6F42-95D8-F371057786A1}"/>
              </a:ext>
            </a:extLst>
          </p:cNvPr>
          <p:cNvCxnSpPr>
            <a:cxnSpLocks/>
          </p:cNvCxnSpPr>
          <p:nvPr/>
        </p:nvCxnSpPr>
        <p:spPr>
          <a:xfrm flipH="1">
            <a:off x="2915816" y="4255324"/>
            <a:ext cx="1303842" cy="20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E92C5E-A49B-B74C-8803-467FE9AE5739}"/>
              </a:ext>
            </a:extLst>
          </p:cNvPr>
          <p:cNvCxnSpPr>
            <a:cxnSpLocks/>
          </p:cNvCxnSpPr>
          <p:nvPr/>
        </p:nvCxnSpPr>
        <p:spPr>
          <a:xfrm flipH="1">
            <a:off x="2627784" y="3513346"/>
            <a:ext cx="1591873" cy="253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676127-B0DD-994A-82A7-7EC7F0FD4DE5}"/>
              </a:ext>
            </a:extLst>
          </p:cNvPr>
          <p:cNvCxnSpPr>
            <a:cxnSpLocks/>
          </p:cNvCxnSpPr>
          <p:nvPr/>
        </p:nvCxnSpPr>
        <p:spPr>
          <a:xfrm flipH="1">
            <a:off x="2496592" y="2924944"/>
            <a:ext cx="1753898" cy="342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3CDF92-5A3C-F840-923F-09925A549224}"/>
              </a:ext>
            </a:extLst>
          </p:cNvPr>
          <p:cNvCxnSpPr>
            <a:cxnSpLocks/>
          </p:cNvCxnSpPr>
          <p:nvPr/>
        </p:nvCxnSpPr>
        <p:spPr>
          <a:xfrm flipH="1">
            <a:off x="2496592" y="2276872"/>
            <a:ext cx="1735888" cy="250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F936666-0103-6740-ADBD-311C312982FE}"/>
              </a:ext>
            </a:extLst>
          </p:cNvPr>
          <p:cNvSpPr txBox="1">
            <a:spLocks/>
          </p:cNvSpPr>
          <p:nvPr/>
        </p:nvSpPr>
        <p:spPr>
          <a:xfrm>
            <a:off x="4244286" y="5341432"/>
            <a:ext cx="2713054" cy="86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Per </a:t>
            </a:r>
            <a:r>
              <a:rPr lang="en-GB" sz="1600" dirty="0" err="1"/>
              <a:t>tutti</a:t>
            </a:r>
            <a:r>
              <a:rPr lang="en-GB" sz="1600" dirty="0"/>
              <a:t> </a:t>
            </a:r>
            <a:r>
              <a:rPr lang="en-GB" sz="1600" dirty="0" err="1"/>
              <a:t>gli</a:t>
            </a:r>
            <a:r>
              <a:rPr lang="en-GB" sz="1600" dirty="0"/>
              <a:t> </a:t>
            </a:r>
            <a:r>
              <a:rPr lang="en-GB" sz="1600" dirty="0" err="1"/>
              <a:t>altri</a:t>
            </a:r>
            <a:r>
              <a:rPr lang="en-GB" sz="1600" dirty="0"/>
              <a:t> </a:t>
            </a:r>
            <a:r>
              <a:rPr lang="en-GB" sz="1600" dirty="0" err="1"/>
              <a:t>paesi</a:t>
            </a:r>
            <a:r>
              <a:rPr lang="en-GB" sz="1600" dirty="0"/>
              <a:t>: </a:t>
            </a:r>
            <a:r>
              <a:rPr lang="fr-FR" sz="1600" dirty="0"/>
              <a:t>rasmus.astrup@nibio.no</a:t>
            </a:r>
            <a:endParaRPr lang="en-GB" sz="1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9B7D455-0A08-8844-8300-9BC66E5A2115}"/>
              </a:ext>
            </a:extLst>
          </p:cNvPr>
          <p:cNvSpPr txBox="1">
            <a:spLocks/>
          </p:cNvSpPr>
          <p:nvPr/>
        </p:nvSpPr>
        <p:spPr>
          <a:xfrm>
            <a:off x="501807" y="5922212"/>
            <a:ext cx="4425966" cy="53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Per </a:t>
            </a:r>
            <a:r>
              <a:rPr lang="en-GB" sz="1600" dirty="0" err="1"/>
              <a:t>il</a:t>
            </a:r>
            <a:r>
              <a:rPr lang="en-GB" sz="1600" dirty="0"/>
              <a:t> Sud Africa Simon Ackerman </a:t>
            </a:r>
            <a:br>
              <a:rPr lang="en-GB" sz="1600" dirty="0"/>
            </a:br>
            <a:r>
              <a:rPr lang="en-GB" sz="1600" dirty="0"/>
              <a:t>(SU): ackerman@sun.ac.za</a:t>
            </a:r>
          </a:p>
        </p:txBody>
      </p:sp>
    </p:spTree>
    <p:extLst>
      <p:ext uri="{BB962C8B-B14F-4D97-AF65-F5344CB8AC3E}">
        <p14:creationId xmlns:p14="http://schemas.microsoft.com/office/powerpoint/2010/main" val="342388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Consortium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8307" y="1411630"/>
            <a:ext cx="481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Research institutes and universities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307" y="4428165"/>
            <a:ext cx="4415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Machine manufacturers &amp; SMEs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6101" y="4428165"/>
            <a:ext cx="1836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State forests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6101" y="1419762"/>
            <a:ext cx="311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Owner associations and forest contractors</a:t>
            </a:r>
          </a:p>
        </p:txBody>
      </p:sp>
      <p:pic>
        <p:nvPicPr>
          <p:cNvPr id="12" name="Picture 7" descr="Z:\_Project Partcipation_H2020_BBI\_TECH4EFFECT\1_D&amp;E WP\_Task1-D&amp;E Strategy and Management\CI CD logos\partner logos small\09-norskog-30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038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Z:\_Project Partcipation_H2020_BBI\_TECH4EFFECT\1_D&amp;E WP\_Task1-D&amp;E Strategy and Management\CI CD logos\partner logos small\11-OEBF_LOGO-30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7" y="48607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Z:\_Project Partcipation_H2020_BBI\_TECH4EFFECT\1_D&amp;E WP\_Task1-D&amp;E Strategy and Management\CI CD logos\partner logos small\13-Skovdyrkerne_Logo_3425_01-30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2" y="31402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Z:\_Project Partcipation_H2020_BBI\_TECH4EFFECT\1_D&amp;E WP\_Task1-D&amp;E Strategy and Management\CI CD logos\partner logos small\14-Ponsse_yellow-30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8" y="566049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Z:\_Project Partcipation_H2020_BBI\_TECH4EFFECT\1_D&amp;E WP\_Task1-D&amp;E Strategy and Management\CI CD logos\partner logos small\15-conaibo_30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Z:\_Project Partcipation_H2020_BBI\_TECH4EFFECT\1_D&amp;E WP\_Task1-D&amp;E Strategy and Management\CI CD logos\partner logos small\16-SGGW_LOGO_godlo-z-nazwa_EN-30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Z:\_Project Partcipation_H2020_BBI\_TECH4EFFECT\1_D&amp;E WP\_Task1-D&amp;E Strategy and Management\CI CD logos\partner logos small\18-konrad-forsttechnik-300x1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30" y="484852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Z:\_Project Partcipation_H2020_BBI\_TECH4EFFECT\1_D&amp;E WP\_Task1-D&amp;E Strategy and Management\CI CD logos\partner logos small\19-statskog_300x1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0" y="4828275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Z:\_Project Partcipation_H2020_BBI\_TECH4EFFECT\1_D&amp;E WP\_Task1-D&amp;E Strategy and Management\CI CD logos\partner logos small\01-NIBIO_logo_HORISONTAL_SORT_BO-300x1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7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Z:\_Project Partcipation_H2020_BBI\_TECH4EFFECT\1_D&amp;E WP\_Task1-D&amp;E Strategy and Management\CI CD logos\partner logos small\02-CNR-LogoIvalsaAltaRisoluzione-300x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2" y="181460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Z:\_Project Partcipation_H2020_BBI\_TECH4EFFECT\1_D&amp;E WP\_Task1-D&amp;E Strategy and Management\CI CD logos\partner logos small\03_Efi-GIFLogo_and_text_black-300x1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2555274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Z:\_Project Partcipation_H2020_BBI\_TECH4EFFECT\1_D&amp;E WP\_Task1-D&amp;E Strategy and Management\CI CD logos\partner logos small\04-BOKU_Logo_A3-A4_ENG_30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0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Z:\_Project Partcipation_H2020_BBI\_TECH4EFFECT\1_D&amp;E WP\_Task1-D&amp;E Strategy and Management\CI CD logos\partner logos small\05-Luken-logo-300x15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Z:\_Project Partcipation_H2020_BBI\_TECH4EFFECT\1_D&amp;E WP\_Task1-D&amp;E Strategy and Management\CI CD logos\partner logos small\17-Latschbacher_300x15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2" y="4849669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Z:\_Project Partcipation_H2020_BBI\_TECH4EFFECT\1_D&amp;E WP\_Task1-D&amp;E Strategy and Management\CI CD logos\partner logos small\12-Ibensoft-300x15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852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_Project Partcipation_H2020_BBI\_TECH4EFFECT\1_D&amp;E WP\_Task1-D&amp;E Strategy and Management\CI CD logos\partner logos small\07-RTDS-group-schmal-300x150-0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5524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_Project Partcipation_H2020_BBI\_TECH4EFFECT\1_D&amp;E WP\_Task1-D&amp;E Strategy and Management\CI CD logos\partner logos small\10-KWF_GmbH_Schrift-300x15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:\_Project Partcipation_H2020_BBI\_TECH4EFFECT\1_D&amp;E WP\_Task1-D&amp;E Strategy and Management\CI CD logos\partner logos small\20 UGOE Uni Goettingen - Logo 4c RGB - 300x15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2636912"/>
            <a:ext cx="1663452" cy="8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_Project Partcipation_H2020_BBI\_TECH4EFFECT\1_D&amp;E WP\_Task1-D&amp;E Strategy and Management\CI CD logos\partner logos small\21 SU 100_ID_Hor_01_300x15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3356992"/>
            <a:ext cx="1651262" cy="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:\_Project Partcipation_H2020_BBI\_TECH4EFFECT\1_D&amp;E WP\_Task1-D&amp;E Strategy and Management\CI CD logos\partner logos small\06-UCPH-ku_logo_uk_h-300x15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43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6" name="Picture 2" descr="bic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80" y="5411180"/>
            <a:ext cx="2750191" cy="5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C+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6" y="4680511"/>
            <a:ext cx="2881094" cy="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431" y="157704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Per questo progetto, la convenzione di sovvenzione n. 720757 ha fornito finanziamenti dall'impresa comune </a:t>
            </a:r>
            <a:r>
              <a:rPr lang="it-IT" dirty="0" err="1">
                <a:solidFill>
                  <a:schemeClr val="tx2"/>
                </a:solidFill>
              </a:rPr>
              <a:t>Bio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Based</a:t>
            </a:r>
            <a:r>
              <a:rPr lang="it-IT" dirty="0">
                <a:solidFill>
                  <a:schemeClr val="tx2"/>
                </a:solidFill>
              </a:rPr>
              <a:t> Industries Joint </a:t>
            </a:r>
            <a:r>
              <a:rPr lang="it-IT" dirty="0" err="1">
                <a:solidFill>
                  <a:schemeClr val="tx2"/>
                </a:solidFill>
              </a:rPr>
              <a:t>Undertaking</a:t>
            </a:r>
            <a:r>
              <a:rPr lang="it-IT" dirty="0">
                <a:solidFill>
                  <a:schemeClr val="tx2"/>
                </a:solidFill>
              </a:rPr>
              <a:t> all’interno del programma di innovazione e ricerca Horizon 2020 dell’Unione Europea.</a:t>
            </a:r>
            <a:endParaRPr lang="en-GB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5" cstate="print">
              <a:alphaModFix amt="26000"/>
            </a:blip>
            <a:srcRect/>
            <a:tile tx="0" ty="0" sx="100000" sy="100000" flip="none" algn="tl"/>
          </a:blip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8F9863-D944-CF4E-8F75-0DD648392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43" y="3556516"/>
            <a:ext cx="1117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Grazie</a:t>
            </a:r>
            <a:r>
              <a:rPr lang="en-GB" sz="3200" dirty="0"/>
              <a:t> per </a:t>
            </a:r>
            <a:r>
              <a:rPr lang="en-GB" sz="3200" dirty="0" err="1"/>
              <a:t>l’attenzione</a:t>
            </a:r>
            <a:r>
              <a:rPr lang="en-GB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2850" y="1561305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… e </a:t>
            </a:r>
            <a:r>
              <a:rPr lang="en-GB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seguici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830" y="4266778"/>
            <a:ext cx="306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www.tech4effect.eu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www.silvismart.eu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5" cstate="print">
              <a:alphaModFix amt="26000"/>
            </a:blip>
            <a:srcRect/>
            <a:tile tx="0" ty="0" sx="100000" sy="100000" flip="none" algn="tl"/>
          </a:blipFill>
        </p:spPr>
      </p:pic>
      <p:sp>
        <p:nvSpPr>
          <p:cNvPr id="11" name="TextBox 10"/>
          <p:cNvSpPr txBox="1"/>
          <p:nvPr/>
        </p:nvSpPr>
        <p:spPr>
          <a:xfrm>
            <a:off x="6206035" y="6518301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© Images: Shutterstock / RTDS / NIBIO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"/>
          <a:stretch/>
        </p:blipFill>
        <p:spPr bwMode="auto">
          <a:xfrm>
            <a:off x="510607" y="2659807"/>
            <a:ext cx="1055145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1" y="2659807"/>
            <a:ext cx="964704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X:\_Project Partcipation_H2020_BBI\_TECH4EFFECT\1_D&amp;E WP\_Task3-Communication Tools &amp; Measures\Social Media\reseachgate\rg_logos\ResearchGgate_square_gre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3" y="2659807"/>
            <a:ext cx="964705" cy="9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02C7EE4-FFF6-4DB7-9BE0-04EEC70DC137}"/>
              </a:ext>
            </a:extLst>
          </p:cNvPr>
          <p:cNvSpPr/>
          <p:nvPr/>
        </p:nvSpPr>
        <p:spPr>
          <a:xfrm>
            <a:off x="1514500" y="3629522"/>
            <a:ext cx="1175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system-ui"/>
              </a:rPr>
              <a:t>@TECH4EFFECT</a:t>
            </a:r>
            <a:endParaRPr lang="en-GB" sz="1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0E2D67-16C4-453A-84EE-7EB3DEC282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1100" r="30313" b="32151"/>
          <a:stretch/>
        </p:blipFill>
        <p:spPr>
          <a:xfrm>
            <a:off x="3736286" y="2722264"/>
            <a:ext cx="1175706" cy="83979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AF3A8AE-64EB-4CCF-84A4-932258949225}"/>
              </a:ext>
            </a:extLst>
          </p:cNvPr>
          <p:cNvSpPr txBox="1"/>
          <p:nvPr/>
        </p:nvSpPr>
        <p:spPr>
          <a:xfrm>
            <a:off x="564917" y="5306110"/>
            <a:ext cx="393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www.silvismart.it</a:t>
            </a:r>
          </a:p>
        </p:txBody>
      </p:sp>
    </p:spTree>
    <p:extLst>
      <p:ext uri="{BB962C8B-B14F-4D97-AF65-F5344CB8AC3E}">
        <p14:creationId xmlns:p14="http://schemas.microsoft.com/office/powerpoint/2010/main" val="15267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AE7C05-B69B-4A56-B327-E8E135A2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9688" r="3752" b="12970"/>
          <a:stretch/>
        </p:blipFill>
        <p:spPr>
          <a:xfrm>
            <a:off x="395536" y="2725776"/>
            <a:ext cx="7632848" cy="2656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è SILVISMART?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EBFD04-99EC-4BD2-9A11-D597A5909096}"/>
              </a:ext>
            </a:extLst>
          </p:cNvPr>
          <p:cNvCxnSpPr/>
          <p:nvPr/>
        </p:nvCxnSpPr>
        <p:spPr>
          <a:xfrm>
            <a:off x="1691680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F92521-BD8C-4B86-B398-2254E1FA36B0}"/>
              </a:ext>
            </a:extLst>
          </p:cNvPr>
          <p:cNvCxnSpPr/>
          <p:nvPr/>
        </p:nvCxnSpPr>
        <p:spPr>
          <a:xfrm>
            <a:off x="3834172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EBE814-AD33-4908-AA14-5406C435682F}"/>
              </a:ext>
            </a:extLst>
          </p:cNvPr>
          <p:cNvCxnSpPr/>
          <p:nvPr/>
        </p:nvCxnSpPr>
        <p:spPr>
          <a:xfrm>
            <a:off x="6042645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31BEB-A5E2-4F34-9CC9-47223EE09465}"/>
              </a:ext>
            </a:extLst>
          </p:cNvPr>
          <p:cNvSpPr/>
          <p:nvPr/>
        </p:nvSpPr>
        <p:spPr>
          <a:xfrm>
            <a:off x="1907704" y="2780967"/>
            <a:ext cx="6408712" cy="25202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AA677-BA2C-4452-8378-9E3766A86430}"/>
              </a:ext>
            </a:extLst>
          </p:cNvPr>
          <p:cNvSpPr txBox="1"/>
          <p:nvPr/>
        </p:nvSpPr>
        <p:spPr>
          <a:xfrm>
            <a:off x="4222304" y="5271591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13C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SILVISMART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031CE-B8DD-484D-9B06-428DE4EC42E2}"/>
              </a:ext>
            </a:extLst>
          </p:cNvPr>
          <p:cNvSpPr/>
          <p:nvPr/>
        </p:nvSpPr>
        <p:spPr>
          <a:xfrm>
            <a:off x="196486" y="1556792"/>
            <a:ext cx="811993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SILVISMART è lo “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sportello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unico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per la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utilizzazioni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forestali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raccolti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macchinari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automaticamente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nostro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analizzati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report.</a:t>
            </a:r>
          </a:p>
        </p:txBody>
      </p:sp>
    </p:spTree>
    <p:extLst>
      <p:ext uri="{BB962C8B-B14F-4D97-AF65-F5344CB8AC3E}">
        <p14:creationId xmlns:p14="http://schemas.microsoft.com/office/powerpoint/2010/main" val="289746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SILVISMART,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servizi</a:t>
            </a:r>
            <a:r>
              <a:rPr lang="en-GB" sz="3200" dirty="0"/>
              <a:t>: </a:t>
            </a:r>
            <a:r>
              <a:rPr lang="en-GB" sz="2800" dirty="0" err="1"/>
              <a:t>dalla</a:t>
            </a:r>
            <a:r>
              <a:rPr lang="en-GB" sz="2800" dirty="0"/>
              <a:t> </a:t>
            </a:r>
            <a:r>
              <a:rPr lang="en-GB" sz="2800" dirty="0" err="1"/>
              <a:t>raccolta</a:t>
            </a:r>
            <a:r>
              <a:rPr lang="en-GB" sz="2800" dirty="0"/>
              <a:t> </a:t>
            </a:r>
            <a:r>
              <a:rPr lang="en-GB" sz="2800" dirty="0" err="1"/>
              <a:t>dati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macchine</a:t>
            </a:r>
            <a:r>
              <a:rPr lang="en-GB" sz="2800" dirty="0"/>
              <a:t> </a:t>
            </a:r>
            <a:r>
              <a:rPr lang="en-GB" sz="2800" dirty="0" err="1"/>
              <a:t>alla</a:t>
            </a:r>
            <a:r>
              <a:rPr lang="en-GB" sz="2800" dirty="0"/>
              <a:t> 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Trasferimento</a:t>
            </a:r>
            <a:r>
              <a:rPr lang="en-US" sz="2000" dirty="0"/>
              <a:t> </a:t>
            </a:r>
            <a:r>
              <a:rPr lang="en-US" sz="2000" dirty="0" err="1"/>
              <a:t>automatico</a:t>
            </a:r>
            <a:r>
              <a:rPr lang="en-US" sz="2000" dirty="0"/>
              <a:t> per la </a:t>
            </a:r>
            <a:r>
              <a:rPr lang="en-US" sz="2000" dirty="0" err="1"/>
              <a:t>conservazione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macchine</a:t>
            </a:r>
            <a:r>
              <a:rPr lang="en-US" sz="2000" dirty="0"/>
              <a:t> al server </a:t>
            </a:r>
            <a:r>
              <a:rPr lang="en-US" sz="2000" dirty="0" err="1"/>
              <a:t>centrale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it-IT" sz="1800" dirty="0"/>
              <a:t>Con un sistema standardizzato per ogni tipo di macchina</a:t>
            </a:r>
            <a:endParaRPr lang="en-US" sz="18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Conservazione ed organizzazione dei dati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/>
              <a:t>Con un Sistema </a:t>
            </a:r>
            <a:r>
              <a:rPr lang="en-US" sz="1800" dirty="0" err="1"/>
              <a:t>centralizzato</a:t>
            </a:r>
            <a:r>
              <a:rPr lang="en-US" sz="1800" dirty="0"/>
              <a:t> e alti </a:t>
            </a:r>
            <a:r>
              <a:rPr lang="en-US" sz="1800" dirty="0" err="1"/>
              <a:t>livelli</a:t>
            </a:r>
            <a:r>
              <a:rPr lang="en-US" sz="1800" dirty="0"/>
              <a:t> di </a:t>
            </a:r>
            <a:r>
              <a:rPr lang="en-US" sz="1800" dirty="0" err="1"/>
              <a:t>sicurezza</a:t>
            </a:r>
            <a:r>
              <a:rPr lang="en-US" sz="1800" dirty="0"/>
              <a:t> per </a:t>
            </a:r>
            <a:r>
              <a:rPr lang="en-US" sz="1800" dirty="0" err="1"/>
              <a:t>lungo</a:t>
            </a:r>
            <a:r>
              <a:rPr lang="en-US" sz="1800" dirty="0"/>
              <a:t> </a:t>
            </a:r>
            <a:r>
              <a:rPr lang="en-US" sz="1800" dirty="0" err="1"/>
              <a:t>termine</a:t>
            </a:r>
            <a:endParaRPr lang="en-US" sz="18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Visualizzazione</a:t>
            </a:r>
            <a:r>
              <a:rPr lang="en-US" sz="2000" dirty="0"/>
              <a:t> e </a:t>
            </a:r>
            <a:r>
              <a:rPr lang="en-US" sz="2000" dirty="0" err="1"/>
              <a:t>analisi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endParaRPr lang="en-US" sz="18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Creazione</a:t>
            </a:r>
            <a:r>
              <a:rPr lang="en-US" sz="2000" dirty="0"/>
              <a:t> di Report </a:t>
            </a:r>
            <a:r>
              <a:rPr lang="en-US" sz="2000" dirty="0" err="1"/>
              <a:t>automatici</a:t>
            </a:r>
            <a:r>
              <a:rPr lang="en-US" sz="2000" dirty="0"/>
              <a:t> a </a:t>
            </a:r>
            <a:r>
              <a:rPr lang="en-US" sz="2000" dirty="0" err="1"/>
              <a:t>partire</a:t>
            </a:r>
            <a:r>
              <a:rPr lang="en-US" sz="2000" dirty="0"/>
              <a:t> </a:t>
            </a:r>
            <a:r>
              <a:rPr lang="en-US" sz="2000" dirty="0" err="1"/>
              <a:t>dai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raccolti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/>
              <a:t>Report di </a:t>
            </a:r>
            <a:r>
              <a:rPr lang="en-US" sz="1800" dirty="0" err="1"/>
              <a:t>produzione</a:t>
            </a:r>
            <a:r>
              <a:rPr lang="en-US" sz="1800" dirty="0"/>
              <a:t> </a:t>
            </a:r>
            <a:r>
              <a:rPr lang="en-US" sz="1800" dirty="0" err="1"/>
              <a:t>giornaliera</a:t>
            </a:r>
            <a:r>
              <a:rPr lang="en-US" sz="1800" dirty="0"/>
              <a:t>, etc.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Analisi</a:t>
            </a:r>
            <a:r>
              <a:rPr lang="en-US" sz="2000" dirty="0"/>
              <a:t> </a:t>
            </a:r>
            <a:r>
              <a:rPr lang="en-US" sz="2000" dirty="0" err="1"/>
              <a:t>comparativa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GB" sz="1800" dirty="0" err="1"/>
              <a:t>Analisi</a:t>
            </a:r>
            <a:r>
              <a:rPr lang="en-GB" sz="1800" dirty="0"/>
              <a:t> </a:t>
            </a:r>
            <a:r>
              <a:rPr lang="en-GB" sz="1800" dirty="0" err="1"/>
              <a:t>dell’efficienza</a:t>
            </a:r>
            <a:r>
              <a:rPr lang="en-GB" sz="1800" dirty="0"/>
              <a:t> e </a:t>
            </a:r>
            <a:r>
              <a:rPr lang="en-GB" sz="1800" dirty="0" err="1"/>
              <a:t>guida</a:t>
            </a:r>
            <a:r>
              <a:rPr lang="en-GB" sz="1800" dirty="0"/>
              <a:t> </a:t>
            </a:r>
            <a:r>
              <a:rPr lang="en-GB" sz="1800" dirty="0" err="1"/>
              <a:t>all’efficientamento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operazioni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2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821-A5A5-488D-A53B-7E47339A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Privacy e </a:t>
            </a:r>
            <a:r>
              <a:rPr lang="en-GB" dirty="0" err="1"/>
              <a:t>sicurezza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0ECB-B8C3-4055-A356-AA6E4917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I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criptati</a:t>
            </a:r>
            <a:r>
              <a:rPr lang="en-GB" dirty="0"/>
              <a:t> e </a:t>
            </a:r>
            <a:r>
              <a:rPr lang="en-GB" dirty="0" err="1"/>
              <a:t>conservati</a:t>
            </a:r>
            <a:r>
              <a:rPr lang="en-GB" dirty="0"/>
              <a:t> al </a:t>
            </a:r>
            <a:r>
              <a:rPr lang="en-GB" dirty="0" err="1"/>
              <a:t>sicuro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un Cloud di Amazon</a:t>
            </a:r>
          </a:p>
          <a:p>
            <a:pPr>
              <a:lnSpc>
                <a:spcPct val="120000"/>
              </a:lnSpc>
            </a:pPr>
            <a:r>
              <a:rPr lang="en-GB" dirty="0"/>
              <a:t>E’ possible </a:t>
            </a:r>
            <a:r>
              <a:rPr lang="en-GB" dirty="0" err="1"/>
              <a:t>scegliere</a:t>
            </a:r>
            <a:r>
              <a:rPr lang="en-GB" dirty="0"/>
              <a:t> per </a:t>
            </a:r>
            <a:r>
              <a:rPr lang="en-GB" dirty="0" err="1"/>
              <a:t>quanto</a:t>
            </a:r>
            <a:r>
              <a:rPr lang="en-GB" dirty="0"/>
              <a:t> tempo </a:t>
            </a:r>
            <a:r>
              <a:rPr lang="en-GB" dirty="0" err="1"/>
              <a:t>conservare</a:t>
            </a:r>
            <a:r>
              <a:rPr lang="en-GB" dirty="0"/>
              <a:t> i </a:t>
            </a:r>
            <a:r>
              <a:rPr lang="en-GB" dirty="0" err="1"/>
              <a:t>dati</a:t>
            </a:r>
            <a:r>
              <a:rPr lang="en-GB" dirty="0"/>
              <a:t> in </a:t>
            </a:r>
            <a:r>
              <a:rPr lang="en-GB" dirty="0" err="1"/>
              <a:t>Silvismart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In </a:t>
            </a:r>
            <a:r>
              <a:rPr lang="en-GB" dirty="0" err="1"/>
              <a:t>caso</a:t>
            </a:r>
            <a:r>
              <a:rPr lang="en-GB" dirty="0"/>
              <a:t> di </a:t>
            </a:r>
            <a:r>
              <a:rPr lang="it-IT" dirty="0"/>
              <a:t>recesso TUTTI i dati rimangono al proprietario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L’accesso</a:t>
            </a:r>
            <a:r>
              <a:rPr lang="en-GB" dirty="0"/>
              <a:t> ai </a:t>
            </a:r>
            <a:r>
              <a:rPr lang="en-GB" dirty="0" err="1"/>
              <a:t>dati</a:t>
            </a:r>
            <a:r>
              <a:rPr lang="en-GB" dirty="0"/>
              <a:t> è </a:t>
            </a:r>
            <a:r>
              <a:rPr lang="en-GB" dirty="0" err="1"/>
              <a:t>strettamente</a:t>
            </a:r>
            <a:r>
              <a:rPr lang="en-GB" dirty="0"/>
              <a:t> </a:t>
            </a:r>
            <a:r>
              <a:rPr lang="en-GB" dirty="0" err="1"/>
              <a:t>controllato</a:t>
            </a:r>
            <a:r>
              <a:rPr lang="en-GB" dirty="0"/>
              <a:t> –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 tipi di </a:t>
            </a:r>
            <a:r>
              <a:rPr lang="en-GB" dirty="0" err="1"/>
              <a:t>utente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accesso </a:t>
            </a:r>
            <a:r>
              <a:rPr lang="en-GB" dirty="0" err="1"/>
              <a:t>ciascuno</a:t>
            </a:r>
            <a:r>
              <a:rPr lang="en-GB" dirty="0"/>
              <a:t> a </a:t>
            </a:r>
            <a:r>
              <a:rPr lang="en-GB" dirty="0" err="1"/>
              <a:t>specifici</a:t>
            </a:r>
            <a:r>
              <a:rPr lang="en-GB" dirty="0"/>
              <a:t>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6A72-A8CB-4DF2-8B8A-46E7895D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61F21-F5DA-42F3-9D16-DB1CCD8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 chi è </a:t>
            </a:r>
            <a:r>
              <a:rPr lang="en-GB" dirty="0" err="1"/>
              <a:t>pensato</a:t>
            </a:r>
            <a:r>
              <a:rPr lang="en-GB" dirty="0"/>
              <a:t> e </a:t>
            </a: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usare</a:t>
            </a:r>
            <a:r>
              <a:rPr lang="en-GB" dirty="0"/>
              <a:t> SILVISMART?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27237-079A-47CF-89BC-77FC15B36A9B}"/>
              </a:ext>
            </a:extLst>
          </p:cNvPr>
          <p:cNvSpPr/>
          <p:nvPr/>
        </p:nvSpPr>
        <p:spPr>
          <a:xfrm rot="21069641">
            <a:off x="6732885" y="2333318"/>
            <a:ext cx="2182072" cy="968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7793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&amp; secure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7793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from reports: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7793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time &amp; money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9842EF-5210-426E-9271-4798838CA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4313"/>
            <a:ext cx="8229600" cy="481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 err="1"/>
              <a:t>Proprietari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macchina</a:t>
            </a:r>
            <a:r>
              <a:rPr lang="en-GB" sz="2000" dirty="0"/>
              <a:t> (</a:t>
            </a:r>
            <a:r>
              <a:rPr lang="en-GB" sz="2000" dirty="0" err="1"/>
              <a:t>appaltatori</a:t>
            </a:r>
            <a:r>
              <a:rPr lang="en-GB" sz="20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GB" sz="1800" dirty="0" err="1"/>
              <a:t>Trasferimetno</a:t>
            </a:r>
            <a:r>
              <a:rPr lang="en-GB" sz="1800" dirty="0"/>
              <a:t> </a:t>
            </a:r>
            <a:r>
              <a:rPr lang="en-GB" sz="1800" dirty="0" err="1"/>
              <a:t>dati</a:t>
            </a:r>
            <a:r>
              <a:rPr lang="en-GB" sz="1800" dirty="0"/>
              <a:t> e backup </a:t>
            </a:r>
            <a:r>
              <a:rPr lang="en-GB" sz="1800" dirty="0" err="1"/>
              <a:t>automatico</a:t>
            </a:r>
            <a:r>
              <a:rPr lang="en-GB" sz="1800" dirty="0"/>
              <a:t>, report </a:t>
            </a:r>
            <a:r>
              <a:rPr lang="en-GB" sz="1800" dirty="0" err="1"/>
              <a:t>standardizzati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GB" sz="1800" dirty="0" err="1"/>
              <a:t>Dati</a:t>
            </a:r>
            <a:r>
              <a:rPr lang="en-GB" sz="1800" dirty="0"/>
              <a:t> </a:t>
            </a:r>
            <a:r>
              <a:rPr lang="en-GB" sz="1800" dirty="0" err="1"/>
              <a:t>utili</a:t>
            </a:r>
            <a:r>
              <a:rPr lang="en-GB" sz="1800" dirty="0"/>
              <a:t> per </a:t>
            </a:r>
            <a:r>
              <a:rPr lang="en-GB" sz="1800" dirty="0" err="1"/>
              <a:t>snellire</a:t>
            </a:r>
            <a:r>
              <a:rPr lang="en-GB" sz="1800" dirty="0"/>
              <a:t> </a:t>
            </a:r>
            <a:r>
              <a:rPr lang="en-GB" sz="1800" dirty="0" err="1"/>
              <a:t>contabilità</a:t>
            </a:r>
            <a:r>
              <a:rPr lang="en-GB" sz="1800" dirty="0"/>
              <a:t> e </a:t>
            </a:r>
            <a:r>
              <a:rPr lang="en-GB" sz="1800" dirty="0" err="1"/>
              <a:t>fatturazione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GB" sz="1800" dirty="0" err="1"/>
              <a:t>Informazioni</a:t>
            </a:r>
            <a:r>
              <a:rPr lang="en-GB" sz="1800" dirty="0"/>
              <a:t> di </a:t>
            </a:r>
            <a:r>
              <a:rPr lang="en-GB" sz="1800" dirty="0" err="1"/>
              <a:t>analisi</a:t>
            </a:r>
            <a:r>
              <a:rPr lang="en-GB" sz="1800" dirty="0"/>
              <a:t> comparative – </a:t>
            </a:r>
            <a:r>
              <a:rPr lang="en-GB" sz="1800" dirty="0" err="1"/>
              <a:t>efficientamento</a:t>
            </a: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2000" dirty="0" err="1"/>
              <a:t>Proprietari</a:t>
            </a:r>
            <a:r>
              <a:rPr lang="en-GB" sz="2000" dirty="0"/>
              <a:t> </a:t>
            </a:r>
            <a:r>
              <a:rPr lang="en-GB" sz="2000" dirty="0" err="1"/>
              <a:t>forestali</a:t>
            </a:r>
            <a:r>
              <a:rPr lang="en-GB" sz="2000" dirty="0"/>
              <a:t>/ </a:t>
            </a:r>
            <a:r>
              <a:rPr lang="en-GB" sz="2000" dirty="0" err="1"/>
              <a:t>dirigenti</a:t>
            </a:r>
            <a:r>
              <a:rPr lang="en-GB" sz="2000" dirty="0"/>
              <a:t> / </a:t>
            </a:r>
            <a:r>
              <a:rPr lang="en-GB" sz="2000" dirty="0" err="1"/>
              <a:t>consulenti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2000" dirty="0"/>
              <a:t>Report </a:t>
            </a:r>
            <a:r>
              <a:rPr lang="en-GB" sz="2000" dirty="0" err="1"/>
              <a:t>standardizzati</a:t>
            </a:r>
            <a:r>
              <a:rPr lang="en-GB" sz="1800" dirty="0"/>
              <a:t>, </a:t>
            </a:r>
            <a:r>
              <a:rPr lang="en-GB" sz="1800" dirty="0" err="1"/>
              <a:t>visualizzazione</a:t>
            </a:r>
            <a:r>
              <a:rPr lang="en-GB" sz="1800" dirty="0"/>
              <a:t> e </a:t>
            </a:r>
            <a:r>
              <a:rPr lang="en-GB" sz="1800" dirty="0" err="1"/>
              <a:t>localizzazione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dati</a:t>
            </a:r>
            <a:r>
              <a:rPr lang="en-GB" sz="1800" dirty="0"/>
              <a:t>, </a:t>
            </a:r>
            <a:r>
              <a:rPr lang="en-GB" sz="1800" dirty="0" err="1"/>
              <a:t>statistiche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GB" sz="1800" dirty="0" err="1"/>
              <a:t>Motiraggio</a:t>
            </a:r>
            <a:r>
              <a:rPr lang="en-GB" sz="1800" dirty="0"/>
              <a:t> dell </a:t>
            </a:r>
            <a:r>
              <a:rPr lang="en-GB" sz="1800" dirty="0" err="1"/>
              <a:t>operazioni</a:t>
            </a:r>
            <a:r>
              <a:rPr lang="en-GB" sz="1800" dirty="0"/>
              <a:t>, </a:t>
            </a:r>
            <a:r>
              <a:rPr lang="en-GB" sz="1800" dirty="0" err="1"/>
              <a:t>informazioni</a:t>
            </a:r>
            <a:r>
              <a:rPr lang="en-GB" sz="1800" dirty="0"/>
              <a:t> per la </a:t>
            </a:r>
            <a:r>
              <a:rPr lang="en-GB" sz="1800" dirty="0" err="1"/>
              <a:t>pianificazione</a:t>
            </a:r>
            <a:r>
              <a:rPr lang="en-GB" sz="1800" dirty="0"/>
              <a:t> (</a:t>
            </a:r>
            <a:r>
              <a:rPr lang="en-GB" sz="1800" dirty="0" err="1"/>
              <a:t>logistica</a:t>
            </a:r>
            <a:r>
              <a:rPr lang="en-GB" sz="1800" dirty="0"/>
              <a:t>) </a:t>
            </a:r>
          </a:p>
          <a:p>
            <a:pPr>
              <a:lnSpc>
                <a:spcPct val="120000"/>
              </a:lnSpc>
            </a:pPr>
            <a:r>
              <a:rPr lang="en-GB" sz="2000" dirty="0" err="1"/>
              <a:t>Operatori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1800" dirty="0" err="1"/>
              <a:t>Trasferimetno</a:t>
            </a:r>
            <a:r>
              <a:rPr lang="en-GB" sz="1800" dirty="0"/>
              <a:t> </a:t>
            </a:r>
            <a:r>
              <a:rPr lang="en-GB" sz="1800" dirty="0" err="1"/>
              <a:t>dati</a:t>
            </a:r>
            <a:r>
              <a:rPr lang="en-GB" sz="1800" dirty="0"/>
              <a:t> e backup </a:t>
            </a:r>
            <a:r>
              <a:rPr lang="en-GB" sz="1800" dirty="0" err="1"/>
              <a:t>automatico</a:t>
            </a:r>
            <a:r>
              <a:rPr lang="en-GB" sz="1800" dirty="0"/>
              <a:t>, report </a:t>
            </a:r>
            <a:r>
              <a:rPr lang="en-GB" sz="1800" dirty="0" err="1"/>
              <a:t>standardizzati</a:t>
            </a: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2000" dirty="0"/>
              <a:t>R&amp;D (</a:t>
            </a:r>
            <a:r>
              <a:rPr lang="en-GB" sz="2000" dirty="0" err="1"/>
              <a:t>scienziati</a:t>
            </a:r>
            <a:r>
              <a:rPr lang="en-GB" sz="2000" dirty="0"/>
              <a:t>) / </a:t>
            </a:r>
            <a:r>
              <a:rPr lang="en-GB" sz="2000" dirty="0" err="1"/>
              <a:t>enti</a:t>
            </a:r>
            <a:r>
              <a:rPr lang="en-GB" sz="2000" dirty="0"/>
              <a:t> </a:t>
            </a:r>
            <a:r>
              <a:rPr lang="en-GB" sz="2000" dirty="0" err="1"/>
              <a:t>certificatori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1800" dirty="0"/>
              <a:t>Fonte </a:t>
            </a:r>
            <a:r>
              <a:rPr lang="en-GB" sz="1800" dirty="0" err="1"/>
              <a:t>affidabile</a:t>
            </a:r>
            <a:r>
              <a:rPr lang="en-GB" sz="1800" dirty="0"/>
              <a:t>, </a:t>
            </a:r>
            <a:r>
              <a:rPr lang="en-GB" sz="1800" dirty="0" err="1"/>
              <a:t>dati</a:t>
            </a:r>
            <a:r>
              <a:rPr lang="en-GB" sz="1800" dirty="0"/>
              <a:t> </a:t>
            </a:r>
            <a:r>
              <a:rPr lang="en-GB" sz="1800" dirty="0" err="1"/>
              <a:t>trasparenti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9995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112568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 err="1"/>
              <a:t>Controllo</a:t>
            </a:r>
            <a:r>
              <a:rPr lang="en-GB" sz="1800" dirty="0"/>
              <a:t> di </a:t>
            </a:r>
            <a:r>
              <a:rPr lang="en-GB" sz="1800" b="1" u="sng" dirty="0" err="1"/>
              <a:t>tutte</a:t>
            </a:r>
            <a:r>
              <a:rPr lang="en-GB" sz="1800" b="1" u="sng" dirty="0"/>
              <a:t> le </a:t>
            </a:r>
            <a:r>
              <a:rPr lang="en-GB" sz="1800" b="1" u="sng" dirty="0" err="1"/>
              <a:t>vostre</a:t>
            </a:r>
            <a:r>
              <a:rPr lang="en-GB" sz="1800" b="1" u="sng" dirty="0"/>
              <a:t> </a:t>
            </a:r>
            <a:r>
              <a:rPr lang="en-GB" sz="1800" b="1" u="sng" dirty="0" err="1"/>
              <a:t>macchine</a:t>
            </a:r>
            <a:r>
              <a:rPr lang="en-GB" sz="1800" dirty="0"/>
              <a:t>, es.</a:t>
            </a:r>
          </a:p>
          <a:p>
            <a:pPr algn="just"/>
            <a:r>
              <a:rPr lang="en-GB" sz="1800" dirty="0" err="1"/>
              <a:t>Informazioni</a:t>
            </a:r>
            <a:r>
              <a:rPr lang="en-GB" sz="1800" dirty="0"/>
              <a:t> </a:t>
            </a:r>
            <a:r>
              <a:rPr lang="en-GB" sz="1800" dirty="0" err="1"/>
              <a:t>sulla</a:t>
            </a:r>
            <a:r>
              <a:rPr lang="en-GB" sz="1800" dirty="0"/>
              <a:t> </a:t>
            </a:r>
            <a:r>
              <a:rPr lang="en-GB" sz="1800" dirty="0" err="1"/>
              <a:t>flotta</a:t>
            </a:r>
            <a:r>
              <a:rPr lang="en-GB" sz="1800" dirty="0"/>
              <a:t> (</a:t>
            </a:r>
            <a:r>
              <a:rPr lang="en-GB" sz="1800" dirty="0" err="1"/>
              <a:t>marca</a:t>
            </a:r>
            <a:r>
              <a:rPr lang="en-GB" sz="1800" dirty="0"/>
              <a:t>, </a:t>
            </a:r>
            <a:r>
              <a:rPr lang="en-GB" sz="1800" dirty="0" err="1"/>
              <a:t>modello</a:t>
            </a:r>
            <a:r>
              <a:rPr lang="en-GB" sz="1800" dirty="0"/>
              <a:t>, …)</a:t>
            </a:r>
          </a:p>
          <a:p>
            <a:pPr algn="just"/>
            <a:r>
              <a:rPr lang="en-GB" sz="1800" dirty="0" err="1"/>
              <a:t>Produttività</a:t>
            </a:r>
            <a:r>
              <a:rPr lang="en-GB" sz="1800" dirty="0"/>
              <a:t> </a:t>
            </a:r>
            <a:r>
              <a:rPr lang="en-GB" sz="1800" dirty="0" err="1"/>
              <a:t>degli</a:t>
            </a:r>
            <a:r>
              <a:rPr lang="en-GB" sz="1800" dirty="0"/>
              <a:t> harvester (</a:t>
            </a:r>
            <a:r>
              <a:rPr lang="en-GB" sz="1800" dirty="0" err="1"/>
              <a:t>alberi</a:t>
            </a:r>
            <a:r>
              <a:rPr lang="en-GB" sz="1800" dirty="0"/>
              <a:t>, volume </a:t>
            </a:r>
            <a:r>
              <a:rPr lang="en-GB" sz="1800" dirty="0" err="1"/>
              <a:t>giornaliero</a:t>
            </a:r>
            <a:r>
              <a:rPr lang="en-GB" sz="1800" dirty="0"/>
              <a:t>, </a:t>
            </a:r>
            <a:r>
              <a:rPr lang="en-GB" sz="1800" dirty="0" err="1"/>
              <a:t>calibrazione</a:t>
            </a:r>
            <a:r>
              <a:rPr lang="en-GB" sz="1800" dirty="0"/>
              <a:t> …)</a:t>
            </a:r>
          </a:p>
          <a:p>
            <a:pPr algn="just"/>
            <a:r>
              <a:rPr lang="en-GB" sz="1800" dirty="0" err="1"/>
              <a:t>Produttività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Forwarder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D7EEA8-2AD6-45F8-AF63-94D5A4EB619B}"/>
              </a:ext>
            </a:extLst>
          </p:cNvPr>
          <p:cNvSpPr txBox="1">
            <a:spLocks/>
          </p:cNvSpPr>
          <p:nvPr/>
        </p:nvSpPr>
        <p:spPr>
          <a:xfrm>
            <a:off x="5355752" y="2151404"/>
            <a:ext cx="3387836" cy="1958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 err="1"/>
              <a:t>Formato</a:t>
            </a:r>
            <a:r>
              <a:rPr lang="en-GB" sz="1800" dirty="0"/>
              <a:t> </a:t>
            </a:r>
            <a:r>
              <a:rPr lang="en-GB" sz="1800" dirty="0" err="1"/>
              <a:t>standardizzato</a:t>
            </a:r>
            <a:r>
              <a:rPr lang="en-GB" sz="1800" dirty="0"/>
              <a:t> per I </a:t>
            </a:r>
            <a:r>
              <a:rPr lang="en-GB" sz="1800" dirty="0" err="1"/>
              <a:t>differenti</a:t>
            </a:r>
            <a:r>
              <a:rPr lang="en-GB" sz="1800" dirty="0"/>
              <a:t> tipi di </a:t>
            </a:r>
            <a:r>
              <a:rPr lang="en-GB" sz="1800" dirty="0" err="1"/>
              <a:t>macchina</a:t>
            </a:r>
            <a:r>
              <a:rPr lang="en-GB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/>
              <a:t>Come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confrontano</a:t>
            </a:r>
            <a:r>
              <a:rPr lang="en-GB" sz="1800" dirty="0"/>
              <a:t> le </a:t>
            </a:r>
            <a:r>
              <a:rPr lang="en-GB" sz="1800" dirty="0" err="1"/>
              <a:t>varie</a:t>
            </a:r>
            <a:r>
              <a:rPr lang="en-GB" sz="1800" dirty="0"/>
              <a:t> </a:t>
            </a:r>
            <a:r>
              <a:rPr lang="en-GB" sz="1800" dirty="0" err="1"/>
              <a:t>macchine</a:t>
            </a:r>
            <a:r>
              <a:rPr lang="en-GB" sz="1800" dirty="0"/>
              <a:t> </a:t>
            </a:r>
            <a:r>
              <a:rPr lang="en-GB" sz="1800" dirty="0" err="1"/>
              <a:t>tra</a:t>
            </a:r>
            <a:r>
              <a:rPr lang="en-GB" sz="1800" dirty="0"/>
              <a:t> </a:t>
            </a:r>
            <a:r>
              <a:rPr lang="en-GB" sz="1800" dirty="0" err="1"/>
              <a:t>loro</a:t>
            </a:r>
            <a:r>
              <a:rPr lang="en-GB" sz="1800" dirty="0"/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/>
              <a:t>Con quale </a:t>
            </a:r>
            <a:r>
              <a:rPr lang="en-GB" sz="1800" dirty="0" err="1"/>
              <a:t>efficienza</a:t>
            </a:r>
            <a:r>
              <a:rPr lang="en-GB" sz="1800" dirty="0"/>
              <a:t> le </a:t>
            </a:r>
            <a:r>
              <a:rPr lang="en-GB" sz="1800" dirty="0" err="1"/>
              <a:t>vostre</a:t>
            </a:r>
            <a:r>
              <a:rPr lang="en-GB" sz="1800" dirty="0"/>
              <a:t> </a:t>
            </a:r>
            <a:r>
              <a:rPr lang="en-GB" sz="1800" dirty="0" err="1"/>
              <a:t>macchine</a:t>
            </a:r>
            <a:r>
              <a:rPr lang="en-GB" sz="1800" dirty="0"/>
              <a:t> </a:t>
            </a:r>
            <a:r>
              <a:rPr lang="en-GB" sz="1800" dirty="0" err="1"/>
              <a:t>stanno</a:t>
            </a:r>
            <a:r>
              <a:rPr lang="en-GB" sz="1800" dirty="0"/>
              <a:t> </a:t>
            </a:r>
            <a:r>
              <a:rPr lang="en-GB" sz="1800" dirty="0" err="1"/>
              <a:t>raggiungendo</a:t>
            </a:r>
            <a:r>
              <a:rPr lang="en-GB" sz="1800" dirty="0"/>
              <a:t> </a:t>
            </a:r>
            <a:r>
              <a:rPr lang="en-GB" sz="1800" dirty="0" err="1"/>
              <a:t>il</a:t>
            </a:r>
            <a:r>
              <a:rPr lang="en-GB" sz="1800" dirty="0"/>
              <a:t> </a:t>
            </a:r>
            <a:r>
              <a:rPr lang="en-GB" sz="1800" dirty="0" err="1"/>
              <a:t>risultato</a:t>
            </a:r>
            <a:r>
              <a:rPr lang="en-GB" sz="1800" dirty="0"/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FEA9F5-3250-EA42-A133-AB60C4DF1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99272"/>
              </p:ext>
            </p:extLst>
          </p:nvPr>
        </p:nvGraphicFramePr>
        <p:xfrm>
          <a:off x="1661268" y="4109429"/>
          <a:ext cx="5029376" cy="274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1269EAC6-414A-9341-8BD4-78B4A131D970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Interfaccia</a:t>
            </a:r>
            <a:r>
              <a:rPr lang="en-GB" dirty="0"/>
              <a:t>: La </a:t>
            </a:r>
            <a:r>
              <a:rPr lang="en-GB" dirty="0" err="1"/>
              <a:t>mia</a:t>
            </a:r>
            <a:r>
              <a:rPr lang="en-GB" dirty="0"/>
              <a:t> </a:t>
            </a:r>
            <a:r>
              <a:rPr lang="en-GB" dirty="0" err="1"/>
              <a:t>flotta</a:t>
            </a:r>
            <a:endParaRPr lang="en-GB" dirty="0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5E646478-0F65-D847-A983-E893DBD5D47A}"/>
              </a:ext>
            </a:extLst>
          </p:cNvPr>
          <p:cNvSpPr>
            <a:spLocks noEditPoints="1"/>
          </p:cNvSpPr>
          <p:nvPr/>
        </p:nvSpPr>
        <p:spPr bwMode="auto">
          <a:xfrm>
            <a:off x="6947035" y="343037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CF85A10B-0CAF-9948-9F1F-5D2D5AA63ABE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600922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EF6DCC97-7853-1545-B607-649FD7C81E9D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628065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DB1013C4-9358-B744-86E7-340780C5B3A7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966281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7D150693-4AE5-BA4A-B70C-9B929F96376C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966280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7891E9-EAFD-49EB-A11C-376F9F0DC51D}"/>
              </a:ext>
            </a:extLst>
          </p:cNvPr>
          <p:cNvSpPr txBox="1">
            <a:spLocks/>
          </p:cNvSpPr>
          <p:nvPr/>
        </p:nvSpPr>
        <p:spPr>
          <a:xfrm>
            <a:off x="323528" y="1484785"/>
            <a:ext cx="8136904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err="1"/>
              <a:t>Utente</a:t>
            </a:r>
            <a:r>
              <a:rPr lang="en-GB" sz="1800" b="1" dirty="0"/>
              <a:t>: </a:t>
            </a:r>
            <a:r>
              <a:rPr lang="en-GB" sz="1800" b="1" dirty="0" err="1"/>
              <a:t>Proprietario</a:t>
            </a:r>
            <a:r>
              <a:rPr lang="en-GB" sz="1800" b="1" dirty="0"/>
              <a:t> </a:t>
            </a:r>
            <a:r>
              <a:rPr lang="en-GB" sz="1800" b="1" dirty="0" err="1"/>
              <a:t>della</a:t>
            </a:r>
            <a:r>
              <a:rPr lang="en-GB" sz="1800" b="1" dirty="0"/>
              <a:t> </a:t>
            </a:r>
            <a:r>
              <a:rPr lang="en-GB" sz="1800" b="1" dirty="0" err="1"/>
              <a:t>macchina</a:t>
            </a:r>
            <a:r>
              <a:rPr lang="en-GB" sz="1800" b="1" dirty="0"/>
              <a:t> con </a:t>
            </a:r>
            <a:r>
              <a:rPr lang="en-GB" sz="1800" b="1" dirty="0" err="1"/>
              <a:t>più</a:t>
            </a:r>
            <a:r>
              <a:rPr lang="en-GB" sz="1800" b="1" dirty="0"/>
              <a:t> machine (</a:t>
            </a:r>
            <a:r>
              <a:rPr lang="en-GB" sz="1800" b="1" dirty="0" err="1"/>
              <a:t>appaltatore</a:t>
            </a:r>
            <a:r>
              <a:rPr lang="en-GB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78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Interfaccia</a:t>
            </a:r>
            <a:r>
              <a:rPr lang="en-GB" dirty="0"/>
              <a:t>: Le 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utilizzazioni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136904" cy="50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err="1"/>
              <a:t>Utente</a:t>
            </a:r>
            <a:r>
              <a:rPr lang="en-GB" sz="1800" b="1" dirty="0"/>
              <a:t>: </a:t>
            </a:r>
            <a:r>
              <a:rPr lang="en-GB" sz="1800" b="1" dirty="0" err="1"/>
              <a:t>Proprietario</a:t>
            </a:r>
            <a:r>
              <a:rPr lang="en-GB" sz="1800" b="1" dirty="0"/>
              <a:t> </a:t>
            </a:r>
            <a:r>
              <a:rPr lang="en-GB" sz="1800" b="1" dirty="0" err="1"/>
              <a:t>della</a:t>
            </a:r>
            <a:r>
              <a:rPr lang="en-GB" sz="1800" b="1" dirty="0"/>
              <a:t> </a:t>
            </a:r>
            <a:r>
              <a:rPr lang="en-GB" sz="1800" b="1" dirty="0" err="1"/>
              <a:t>macchina</a:t>
            </a:r>
            <a:r>
              <a:rPr lang="en-GB" sz="1800" b="1" dirty="0"/>
              <a:t> con </a:t>
            </a:r>
            <a:r>
              <a:rPr lang="en-GB" sz="1800" b="1" dirty="0" err="1"/>
              <a:t>più</a:t>
            </a:r>
            <a:r>
              <a:rPr lang="en-GB" sz="1800" b="1" dirty="0"/>
              <a:t> </a:t>
            </a:r>
            <a:r>
              <a:rPr lang="en-GB" sz="1800" b="1" dirty="0" err="1"/>
              <a:t>macchine</a:t>
            </a:r>
            <a:r>
              <a:rPr lang="en-GB" sz="1800" b="1" dirty="0"/>
              <a:t> (</a:t>
            </a:r>
            <a:r>
              <a:rPr lang="en-GB" sz="1800" b="1" dirty="0" err="1"/>
              <a:t>appaltatore</a:t>
            </a:r>
            <a:r>
              <a:rPr lang="en-GB" sz="1800" b="1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8E4A6-9F2C-0141-A141-CCDF51EB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88" y="323844"/>
            <a:ext cx="984820" cy="8729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349646" y="2121731"/>
            <a:ext cx="3387836" cy="1958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 err="1"/>
              <a:t>Ottenimento</a:t>
            </a:r>
            <a:r>
              <a:rPr lang="en-GB" sz="1800" dirty="0"/>
              <a:t> </a:t>
            </a:r>
            <a:r>
              <a:rPr lang="en-GB" sz="1800" dirty="0" err="1"/>
              <a:t>dati</a:t>
            </a:r>
            <a:r>
              <a:rPr lang="en-GB" sz="1800" dirty="0"/>
              <a:t> per </a:t>
            </a:r>
            <a:r>
              <a:rPr lang="en-GB" sz="1800" dirty="0" err="1"/>
              <a:t>fatturazioni</a:t>
            </a:r>
            <a:r>
              <a:rPr lang="en-GB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 err="1"/>
              <a:t>Quanto</a:t>
            </a:r>
            <a:r>
              <a:rPr lang="en-GB" sz="1800" dirty="0"/>
              <a:t> è </a:t>
            </a:r>
            <a:r>
              <a:rPr lang="en-GB" sz="1800" dirty="0" err="1"/>
              <a:t>stato</a:t>
            </a:r>
            <a:r>
              <a:rPr lang="en-GB" sz="1800" dirty="0"/>
              <a:t> </a:t>
            </a:r>
            <a:r>
              <a:rPr lang="en-GB" sz="1800" dirty="0" err="1"/>
              <a:t>prodotto</a:t>
            </a:r>
            <a:r>
              <a:rPr lang="en-GB" sz="1800" dirty="0"/>
              <a:t> in </a:t>
            </a:r>
            <a:r>
              <a:rPr lang="en-GB" sz="1800" dirty="0" err="1"/>
              <a:t>questo</a:t>
            </a:r>
            <a:r>
              <a:rPr lang="en-GB" sz="1800" dirty="0"/>
              <a:t> lotto 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/>
              <a:t>Format </a:t>
            </a:r>
            <a:r>
              <a:rPr lang="en-GB" sz="1800" dirty="0" err="1"/>
              <a:t>standardizzato</a:t>
            </a:r>
            <a:r>
              <a:rPr lang="en-GB" sz="1800" dirty="0"/>
              <a:t> per </a:t>
            </a:r>
            <a:r>
              <a:rPr lang="en-GB" sz="1800" dirty="0" err="1"/>
              <a:t>differenti</a:t>
            </a:r>
            <a:r>
              <a:rPr lang="en-GB" sz="1800" dirty="0"/>
              <a:t> tipi e </a:t>
            </a:r>
            <a:r>
              <a:rPr lang="en-GB" sz="1800" dirty="0" err="1"/>
              <a:t>marche</a:t>
            </a:r>
            <a:r>
              <a:rPr lang="en-GB" sz="1800" dirty="0"/>
              <a:t> di </a:t>
            </a:r>
            <a:r>
              <a:rPr lang="en-GB" sz="1800" dirty="0" err="1"/>
              <a:t>macchinari</a:t>
            </a:r>
            <a:r>
              <a:rPr lang="en-GB" sz="180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094470"/>
            <a:ext cx="4968552" cy="205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800" dirty="0" err="1"/>
              <a:t>Informazioni</a:t>
            </a:r>
            <a:r>
              <a:rPr lang="en-GB" sz="1800" dirty="0"/>
              <a:t> di un </a:t>
            </a:r>
            <a:r>
              <a:rPr lang="en-GB" sz="1800" b="1" u="sng" dirty="0" err="1"/>
              <a:t>singolo</a:t>
            </a:r>
            <a:r>
              <a:rPr lang="en-GB" sz="1800" b="1" u="sng" dirty="0"/>
              <a:t> lotto</a:t>
            </a:r>
            <a:r>
              <a:rPr lang="en-GB" sz="1800" dirty="0"/>
              <a:t>: </a:t>
            </a:r>
          </a:p>
          <a:p>
            <a:pPr algn="just"/>
            <a:r>
              <a:rPr lang="en-GB" sz="1800" dirty="0" err="1"/>
              <a:t>Sito</a:t>
            </a:r>
            <a:r>
              <a:rPr lang="en-GB" sz="1800" dirty="0"/>
              <a:t> (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degli</a:t>
            </a:r>
            <a:r>
              <a:rPr lang="en-GB" sz="1800" dirty="0"/>
              <a:t> </a:t>
            </a:r>
            <a:r>
              <a:rPr lang="en-GB" sz="1800" dirty="0" err="1"/>
              <a:t>assortimenti</a:t>
            </a:r>
            <a:r>
              <a:rPr lang="en-GB" sz="1800" dirty="0"/>
              <a:t> per specie)</a:t>
            </a:r>
          </a:p>
          <a:p>
            <a:pPr algn="just"/>
            <a:r>
              <a:rPr lang="en-GB" sz="1800" dirty="0" err="1"/>
              <a:t>Produzione</a:t>
            </a:r>
            <a:r>
              <a:rPr lang="en-GB" sz="1800" dirty="0"/>
              <a:t> del forwarder (n° di </a:t>
            </a:r>
            <a:r>
              <a:rPr lang="en-GB" sz="1800" dirty="0" err="1"/>
              <a:t>carichi</a:t>
            </a:r>
            <a:r>
              <a:rPr lang="en-GB" sz="1800" dirty="0"/>
              <a:t> al </a:t>
            </a:r>
            <a:r>
              <a:rPr lang="en-GB" sz="1800" dirty="0" err="1"/>
              <a:t>giorno</a:t>
            </a:r>
            <a:r>
              <a:rPr lang="en-GB" sz="1800" dirty="0"/>
              <a:t>)</a:t>
            </a:r>
          </a:p>
          <a:p>
            <a:pPr algn="just"/>
            <a:r>
              <a:rPr lang="en-GB" sz="1800" dirty="0" err="1"/>
              <a:t>Mappa</a:t>
            </a:r>
            <a:r>
              <a:rPr lang="en-GB" sz="1800" dirty="0"/>
              <a:t> del </a:t>
            </a:r>
            <a:r>
              <a:rPr lang="en-GB" sz="1800" dirty="0" err="1"/>
              <a:t>sito</a:t>
            </a:r>
            <a:r>
              <a:rPr lang="en-GB" sz="1800" dirty="0"/>
              <a:t> (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geografica</a:t>
            </a:r>
            <a:r>
              <a:rPr lang="en-GB" sz="18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92D839-0EF0-B048-9266-BC4856CA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39" y="4110243"/>
            <a:ext cx="5098633" cy="22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5616624" cy="36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err="1"/>
              <a:t>Utente</a:t>
            </a:r>
            <a:r>
              <a:rPr lang="en-GB" sz="1800" dirty="0"/>
              <a:t>: </a:t>
            </a:r>
            <a:r>
              <a:rPr lang="en-GB" sz="1800" b="1" dirty="0" err="1"/>
              <a:t>gestore</a:t>
            </a:r>
            <a:r>
              <a:rPr lang="en-GB" sz="1800" b="1" dirty="0"/>
              <a:t> o </a:t>
            </a:r>
            <a:r>
              <a:rPr lang="en-GB" sz="1800" b="1" dirty="0" err="1"/>
              <a:t>proprietario</a:t>
            </a:r>
            <a:r>
              <a:rPr lang="en-GB" sz="1800" b="1" dirty="0"/>
              <a:t> del </a:t>
            </a:r>
            <a:r>
              <a:rPr lang="en-GB" sz="1800" b="1" dirty="0" err="1"/>
              <a:t>bosco</a:t>
            </a:r>
            <a:endParaRPr lang="en-GB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004048" y="2152748"/>
            <a:ext cx="3456384" cy="23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800" dirty="0" err="1"/>
              <a:t>Mappe</a:t>
            </a:r>
            <a:r>
              <a:rPr lang="en-GB" sz="1800" dirty="0"/>
              <a:t> e </a:t>
            </a:r>
            <a:r>
              <a:rPr lang="en-GB" sz="1800" dirty="0" err="1"/>
              <a:t>sommari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volumi</a:t>
            </a:r>
            <a:r>
              <a:rPr lang="en-GB" sz="1800" dirty="0"/>
              <a:t>, 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specie e </a:t>
            </a:r>
            <a:r>
              <a:rPr lang="en-GB" sz="1800" dirty="0" err="1"/>
              <a:t>assortimenti</a:t>
            </a: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Dove è passata la </a:t>
            </a:r>
            <a:r>
              <a:rPr lang="en-GB" sz="1800" dirty="0" err="1"/>
              <a:t>macchina</a:t>
            </a:r>
            <a:r>
              <a:rPr lang="en-GB" sz="1800" dirty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err="1"/>
              <a:t>Quanto</a:t>
            </a:r>
            <a:r>
              <a:rPr lang="en-GB" sz="1800" dirty="0"/>
              <a:t> è </a:t>
            </a:r>
            <a:r>
              <a:rPr lang="en-GB" sz="1800" dirty="0" err="1"/>
              <a:t>stato</a:t>
            </a:r>
            <a:r>
              <a:rPr lang="en-GB" sz="1800" dirty="0"/>
              <a:t> </a:t>
            </a:r>
            <a:r>
              <a:rPr lang="en-GB" sz="1800" dirty="0" err="1"/>
              <a:t>prodotto</a:t>
            </a:r>
            <a:r>
              <a:rPr lang="en-GB" sz="1800" dirty="0"/>
              <a:t> in </a:t>
            </a:r>
            <a:r>
              <a:rPr lang="en-GB" sz="1800" dirty="0" err="1"/>
              <a:t>questo</a:t>
            </a:r>
            <a:r>
              <a:rPr lang="en-GB" sz="1800" dirty="0"/>
              <a:t> lotto (</a:t>
            </a:r>
            <a:r>
              <a:rPr lang="en-GB" sz="1800" dirty="0" err="1"/>
              <a:t>bosco</a:t>
            </a:r>
            <a:r>
              <a:rPr lang="en-GB" sz="1800" dirty="0"/>
              <a:t>)?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100634"/>
            <a:ext cx="4596060" cy="231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800" dirty="0" err="1"/>
              <a:t>Informazioni</a:t>
            </a:r>
            <a:r>
              <a:rPr lang="en-GB" sz="1800" dirty="0"/>
              <a:t> di un </a:t>
            </a:r>
            <a:r>
              <a:rPr lang="en-GB" sz="1800" b="1" u="sng" dirty="0" err="1"/>
              <a:t>singolo</a:t>
            </a:r>
            <a:r>
              <a:rPr lang="en-GB" sz="1800" b="1" u="sng" dirty="0"/>
              <a:t> lotto (</a:t>
            </a:r>
            <a:r>
              <a:rPr lang="en-GB" sz="1800" b="1" u="sng" dirty="0" err="1"/>
              <a:t>bosco</a:t>
            </a:r>
            <a:r>
              <a:rPr lang="en-GB" sz="1800" b="1" u="sng" dirty="0"/>
              <a:t>)</a:t>
            </a:r>
            <a:endParaRPr lang="en-GB" sz="1800" dirty="0"/>
          </a:p>
          <a:p>
            <a:pPr algn="just"/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degli</a:t>
            </a:r>
            <a:r>
              <a:rPr lang="en-GB" sz="1800" dirty="0"/>
              <a:t> </a:t>
            </a:r>
            <a:r>
              <a:rPr lang="en-GB" sz="1800" dirty="0" err="1"/>
              <a:t>assortimenti</a:t>
            </a:r>
            <a:r>
              <a:rPr lang="en-GB" sz="1800" dirty="0"/>
              <a:t> per specie </a:t>
            </a:r>
            <a:r>
              <a:rPr lang="en-GB" sz="1800" dirty="0" err="1"/>
              <a:t>legnosa</a:t>
            </a:r>
            <a:endParaRPr lang="en-GB" sz="1800" dirty="0"/>
          </a:p>
          <a:p>
            <a:pPr algn="just"/>
            <a:r>
              <a:rPr lang="en-GB" sz="1800" dirty="0" err="1"/>
              <a:t>Mappa</a:t>
            </a:r>
            <a:r>
              <a:rPr lang="en-GB" sz="1800" dirty="0"/>
              <a:t> del </a:t>
            </a:r>
            <a:r>
              <a:rPr lang="en-GB" sz="1800" dirty="0" err="1"/>
              <a:t>sito</a:t>
            </a:r>
            <a:r>
              <a:rPr lang="en-GB" sz="1800" dirty="0"/>
              <a:t> (</a:t>
            </a:r>
            <a:r>
              <a:rPr lang="en-GB" sz="1800" dirty="0" err="1"/>
              <a:t>distribuzione</a:t>
            </a:r>
            <a:r>
              <a:rPr lang="en-GB" sz="1800" dirty="0"/>
              <a:t> e </a:t>
            </a:r>
            <a:r>
              <a:rPr lang="en-GB" sz="1800" dirty="0" err="1"/>
              <a:t>localizzazione</a:t>
            </a:r>
            <a:r>
              <a:rPr lang="en-GB" sz="1800" dirty="0"/>
              <a:t> </a:t>
            </a:r>
            <a:r>
              <a:rPr lang="en-GB" sz="1800" dirty="0" err="1"/>
              <a:t>geografica</a:t>
            </a:r>
            <a:r>
              <a:rPr lang="en-GB" sz="1800" dirty="0"/>
              <a:t>)</a:t>
            </a:r>
          </a:p>
          <a:p>
            <a:pPr algn="just"/>
            <a:r>
              <a:rPr lang="en-GB" sz="1800" dirty="0" err="1"/>
              <a:t>Mappatura</a:t>
            </a:r>
            <a:r>
              <a:rPr lang="en-GB" sz="1800" dirty="0"/>
              <a:t> di </a:t>
            </a:r>
            <a:r>
              <a:rPr lang="en-GB" sz="1800" dirty="0" err="1"/>
              <a:t>tagli</a:t>
            </a:r>
            <a:r>
              <a:rPr lang="en-GB" sz="1800" dirty="0"/>
              <a:t> </a:t>
            </a:r>
            <a:r>
              <a:rPr lang="en-GB" sz="1800" dirty="0" err="1"/>
              <a:t>effettuati</a:t>
            </a:r>
            <a:endParaRPr lang="en-GB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FFCE73-5634-9A40-A49C-6EE802A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D4B449-EC5D-224C-AB4A-A1867D800B0B}"/>
              </a:ext>
            </a:extLst>
          </p:cNvPr>
          <p:cNvSpPr txBox="1">
            <a:spLocks/>
          </p:cNvSpPr>
          <p:nvPr/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 err="1"/>
              <a:t>Interfaccia</a:t>
            </a:r>
            <a:r>
              <a:rPr lang="en-GB" dirty="0"/>
              <a:t>: Il </a:t>
            </a:r>
            <a:r>
              <a:rPr lang="en-GB" dirty="0" err="1"/>
              <a:t>mio</a:t>
            </a:r>
            <a:r>
              <a:rPr lang="en-GB" dirty="0"/>
              <a:t> </a:t>
            </a:r>
            <a:r>
              <a:rPr lang="en-GB" dirty="0" err="1"/>
              <a:t>bosco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F0BE65-0267-034D-B5B3-342A9759D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5000" b="43182"/>
          <a:stretch/>
        </p:blipFill>
        <p:spPr>
          <a:xfrm>
            <a:off x="7164288" y="246246"/>
            <a:ext cx="792088" cy="95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6D80D3-B683-8248-9517-CC7DA6D1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2" y="4381214"/>
            <a:ext cx="5155202" cy="1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miei</a:t>
            </a:r>
            <a:r>
              <a:rPr lang="en-GB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Disponibile</a:t>
            </a:r>
            <a:r>
              <a:rPr lang="en-GB" dirty="0"/>
              <a:t> per </a:t>
            </a:r>
            <a:r>
              <a:rPr lang="en-GB" dirty="0" err="1"/>
              <a:t>tutti</a:t>
            </a:r>
            <a:r>
              <a:rPr lang="en-GB" dirty="0"/>
              <a:t> I tipi di </a:t>
            </a:r>
            <a:r>
              <a:rPr lang="en-GB" dirty="0" err="1"/>
              <a:t>utente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E’ possible </a:t>
            </a:r>
            <a:r>
              <a:rPr lang="en-GB" dirty="0" err="1"/>
              <a:t>impostare</a:t>
            </a:r>
            <a:r>
              <a:rPr lang="en-GB" dirty="0"/>
              <a:t> la mail di accesso e </a:t>
            </a:r>
            <a:r>
              <a:rPr lang="en-GB" dirty="0" err="1"/>
              <a:t>l’accesso</a:t>
            </a:r>
            <a:r>
              <a:rPr lang="en-GB" dirty="0"/>
              <a:t> a </a:t>
            </a:r>
            <a:r>
              <a:rPr lang="en-GB" dirty="0" err="1"/>
              <a:t>specifici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per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utenti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Amministrazione</a:t>
            </a:r>
            <a:r>
              <a:rPr lang="en-GB" dirty="0"/>
              <a:t> e download: </a:t>
            </a:r>
            <a:r>
              <a:rPr lang="en-GB" dirty="0" err="1"/>
              <a:t>disponibilità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grezzi</a:t>
            </a:r>
            <a:r>
              <a:rPr lang="en-GB" dirty="0"/>
              <a:t> ed </a:t>
            </a:r>
            <a:r>
              <a:rPr lang="en-GB" dirty="0" err="1"/>
              <a:t>elaborati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Aggiungere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ad un lotto </a:t>
            </a:r>
            <a:r>
              <a:rPr lang="en-GB" dirty="0" err="1"/>
              <a:t>boschivo</a:t>
            </a:r>
            <a:r>
              <a:rPr lang="en-GB" dirty="0"/>
              <a:t>: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,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terreno</a:t>
            </a:r>
            <a:r>
              <a:rPr lang="en-GB" dirty="0"/>
              <a:t>, </a:t>
            </a:r>
            <a:r>
              <a:rPr lang="en-GB" dirty="0" err="1"/>
              <a:t>geometrie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lotti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Possibilità</a:t>
            </a:r>
            <a:r>
              <a:rPr lang="en-GB" dirty="0"/>
              <a:t> di </a:t>
            </a:r>
            <a:r>
              <a:rPr lang="en-GB" dirty="0" err="1"/>
              <a:t>caricare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per la </a:t>
            </a:r>
            <a:r>
              <a:rPr lang="en-GB" dirty="0" err="1"/>
              <a:t>macchina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Download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64267A-D6FD-4242-B2EC-B3A3F0B50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7577"/>
            <a:ext cx="844178" cy="7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4EFFECT">
      <a:dk1>
        <a:sysClr val="windowText" lastClr="000000"/>
      </a:dk1>
      <a:lt1>
        <a:sysClr val="window" lastClr="FFFFFF"/>
      </a:lt1>
      <a:dk2>
        <a:srgbClr val="77933C"/>
      </a:dk2>
      <a:lt2>
        <a:srgbClr val="C3D69B"/>
      </a:lt2>
      <a:accent1>
        <a:srgbClr val="77933C"/>
      </a:accent1>
      <a:accent2>
        <a:srgbClr val="313C19"/>
      </a:accent2>
      <a:accent3>
        <a:srgbClr val="C3D69B"/>
      </a:accent3>
      <a:accent4>
        <a:srgbClr val="808080"/>
      </a:accent4>
      <a:accent5>
        <a:srgbClr val="E1E1E1"/>
      </a:accent5>
      <a:accent6>
        <a:srgbClr val="9BBB59"/>
      </a:accent6>
      <a:hlink>
        <a:srgbClr val="77933C"/>
      </a:hlink>
      <a:folHlink>
        <a:srgbClr val="77933C"/>
      </a:folHlink>
    </a:clrScheme>
    <a:fontScheme name="TECH4EFFEC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Bildschirmpräsentation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system-ui</vt:lpstr>
      <vt:lpstr>Wingdings</vt:lpstr>
      <vt:lpstr>Office Theme</vt:lpstr>
      <vt:lpstr>TECH4EFFECT – KNOWLEDGE AND TECHNOLOGIES FOR EFFECTIVE WOOD PROCUREMENT  SILVISMART Il Portale Efficienza del Settore Forestale</vt:lpstr>
      <vt:lpstr>Cosa è SILVISMART?</vt:lpstr>
      <vt:lpstr>SILVISMART, i servizi: dalla raccolta dati delle macchine alla business intelligence</vt:lpstr>
      <vt:lpstr>Privacy e sicurezza</vt:lpstr>
      <vt:lpstr>Per chi è pensato e perché usare SILVISMART?</vt:lpstr>
      <vt:lpstr>PowerPoint-Präsentation</vt:lpstr>
      <vt:lpstr>Interfaccia: Le mie utilizzazioni</vt:lpstr>
      <vt:lpstr>PowerPoint-Präsentation</vt:lpstr>
      <vt:lpstr>I miei file</vt:lpstr>
      <vt:lpstr>Trasferimento dati</vt:lpstr>
      <vt:lpstr>Prendi parte in SILVISMART!</vt:lpstr>
      <vt:lpstr>Consortium</vt:lpstr>
      <vt:lpstr>Acknowledgements</vt:lpstr>
      <vt:lpstr>Grazie per l’attenzione…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Fichtenbauer</dc:creator>
  <cp:lastModifiedBy>Natascha Miljkovic</cp:lastModifiedBy>
  <cp:revision>260</cp:revision>
  <dcterms:created xsi:type="dcterms:W3CDTF">2017-02-20T15:16:35Z</dcterms:created>
  <dcterms:modified xsi:type="dcterms:W3CDTF">2020-02-13T09:16:00Z</dcterms:modified>
</cp:coreProperties>
</file>