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6" r:id="rId2"/>
    <p:sldId id="283" r:id="rId3"/>
    <p:sldId id="282" r:id="rId4"/>
    <p:sldId id="299" r:id="rId5"/>
    <p:sldId id="281" r:id="rId6"/>
    <p:sldId id="287" r:id="rId7"/>
    <p:sldId id="294" r:id="rId8"/>
    <p:sldId id="303" r:id="rId9"/>
    <p:sldId id="285" r:id="rId10"/>
    <p:sldId id="300" r:id="rId11"/>
    <p:sldId id="302" r:id="rId12"/>
    <p:sldId id="284" r:id="rId13"/>
    <p:sldId id="276" r:id="rId14"/>
    <p:sldId id="25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Astrup" initials="RA" lastIdx="9" clrIdx="0"/>
  <p:cmAuthor id="2" name="Natascha Miljkovic" initials="NM" lastIdx="6" clrIdx="1"/>
  <p:cmAuthor id="3" name="Karsten Raae" initials="K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C19"/>
    <a:srgbClr val="77933C"/>
    <a:srgbClr val="B7CE88"/>
    <a:srgbClr val="C3D69B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3784" autoAdjust="0"/>
  </p:normalViewPr>
  <p:slideViewPr>
    <p:cSldViewPr>
      <p:cViewPr varScale="1">
        <p:scale>
          <a:sx n="67" d="100"/>
          <a:sy n="67" d="100"/>
        </p:scale>
        <p:origin x="13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Fordeling af arbejdstiden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AF-0044-9488-EAAD070CA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F-0044-9488-EAAD070CA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AF-0044-9488-EAAD070CA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AF-0044-9488-EAAD070CA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AF-0044-9488-EAAD070CA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Sheet1!$B$25:$B$29</c:f>
              <c:strCache>
                <c:ptCount val="5"/>
                <c:pt idx="0">
                  <c:v>Transport</c:v>
                </c:pt>
                <c:pt idx="1">
                  <c:v>Harvesting </c:v>
                </c:pt>
                <c:pt idx="2">
                  <c:v>Moving </c:v>
                </c:pt>
                <c:pt idx="3">
                  <c:v>Delay</c:v>
                </c:pt>
                <c:pt idx="4">
                  <c:v>Service &amp; Repair</c:v>
                </c:pt>
              </c:strCache>
            </c:strRef>
          </c:cat>
          <c:val>
            <c:numRef>
              <c:f>Sheet1!$C$25:$C$29</c:f>
              <c:numCache>
                <c:formatCode>0.00%</c:formatCode>
                <c:ptCount val="5"/>
                <c:pt idx="0">
                  <c:v>0.06</c:v>
                </c:pt>
                <c:pt idx="1">
                  <c:v>0.72</c:v>
                </c:pt>
                <c:pt idx="2">
                  <c:v>0.09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AF-0044-9488-EAAD070CA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0.69329</cdr:x>
      <cdr:y>0.19998</cdr:y>
    </cdr:from>
    <cdr:to>
      <cdr:x>1</cdr:x>
      <cdr:y>0.76649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1444A2A0-BCCF-49B8-A539-C129E4CE9B69}"/>
            </a:ext>
          </a:extLst>
        </cdr:cNvPr>
        <cdr:cNvSpPr txBox="1"/>
      </cdr:nvSpPr>
      <cdr:spPr>
        <a:xfrm xmlns:a="http://schemas.openxmlformats.org/drawingml/2006/main">
          <a:off x="3486796" y="548680"/>
          <a:ext cx="1542580" cy="15542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da-DK" sz="1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Kørsel</a:t>
          </a:r>
        </a:p>
        <a:p xmlns:a="http://schemas.openxmlformats.org/drawingml/2006/main">
          <a:r>
            <a:rPr lang="da-DK" sz="1400" b="1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Skovning</a:t>
          </a:r>
        </a:p>
        <a:p xmlns:a="http://schemas.openxmlformats.org/drawingml/2006/main">
          <a:r>
            <a:rPr lang="da-DK" sz="14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Flytning</a:t>
          </a:r>
        </a:p>
        <a:p xmlns:a="http://schemas.openxmlformats.org/drawingml/2006/main">
          <a:r>
            <a:rPr lang="da-DK" sz="1400" b="1" dirty="0">
              <a:solidFill>
                <a:schemeClr val="accent4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Forsinkelse</a:t>
          </a:r>
        </a:p>
        <a:p xmlns:a="http://schemas.openxmlformats.org/drawingml/2006/main">
          <a:r>
            <a:rPr lang="da-DK" sz="1400" b="1" dirty="0">
              <a:solidFill>
                <a:schemeClr val="accent2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Service og </a:t>
          </a:r>
        </a:p>
        <a:p xmlns:a="http://schemas.openxmlformats.org/drawingml/2006/main">
          <a:r>
            <a:rPr lang="da-DK" sz="1400" b="1" dirty="0">
              <a:solidFill>
                <a:schemeClr val="accent2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reparationer</a:t>
          </a:r>
        </a:p>
        <a:p xmlns:a="http://schemas.openxmlformats.org/drawingml/2006/main">
          <a:endParaRPr lang="da-DK" sz="110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2F2D5-3489-4432-A24E-E51AA1423157}" type="datetimeFigureOut">
              <a:rPr lang="en-GB" smtClean="0"/>
              <a:pPr/>
              <a:t>13/02/2020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423DE-957C-4574-84F0-C20FD950573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0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3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08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875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47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8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40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3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3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2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0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09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423DE-957C-4574-84F0-C20FD950573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85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79440"/>
            <a:ext cx="5504656" cy="1489720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808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Name of presenter, Organisation, Date, Meeting </a:t>
            </a:r>
            <a:r>
              <a:rPr lang="en-GB" noProof="0" dirty="0" err="1"/>
              <a:t>etc</a:t>
            </a:r>
            <a:endParaRPr lang="en-GB" noProof="0" dirty="0"/>
          </a:p>
        </p:txBody>
      </p:sp>
      <p:pic>
        <p:nvPicPr>
          <p:cNvPr id="12290" name="Picture 2" descr="bic-6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55" y="6358880"/>
            <a:ext cx="1610172" cy="3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C+tex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379418"/>
            <a:ext cx="1440160" cy="3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395536" y="6265502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project has received funding from the Bio Based Industries Joint Undertaking under the European Union’s Horizon 2020 research and innovation programme under grant agreement No 720757.</a:t>
            </a:r>
          </a:p>
          <a:p>
            <a:endParaRPr lang="en-GB" sz="900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91713" y="3544981"/>
            <a:ext cx="1945456" cy="133250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Partner logo (optional)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7308304" cy="2644042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52" name="Picture 4" descr="Z:\RTD_Services\_Project Partcipation_H2020_BBI\_TECH4EFFECT\1_D&amp;E WP\_Task1-D&amp;E Strategy and Management\CI CD logos\project logo\Tech4Effect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74" y="4869160"/>
            <a:ext cx="3223307" cy="15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aniela Fichtenbauer\AppData\Local\Microsoft\Windows\INetCache\Content.Outlook\RH3E4AZQ\T4E Strichpunkt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755"/>
            <a:ext cx="655272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aniela Fichtenbauer\AppData\Local\Microsoft\Windows\INetCache\Content.Outlook\RH3E4AZQ\T4E Strichpunkt.jp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7481" y="2653599"/>
            <a:ext cx="496146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67C43-465A-AE42-AD10-39CBBE2C0D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7" y="6186881"/>
            <a:ext cx="674359" cy="6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81328"/>
            <a:ext cx="3960440" cy="476672"/>
          </a:xfrm>
        </p:spPr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36" y="6401221"/>
            <a:ext cx="432048" cy="456779"/>
          </a:xfrm>
        </p:spPr>
        <p:txBody>
          <a:bodyPr/>
          <a:lstStyle/>
          <a:p>
            <a:fld id="{C9A98F10-CD57-4133-9FEE-AC8991C5221C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4" descr="Z:\RTD_Services\_Project Partcipation_H2020_BBI\_TECH4EFFECT\1_D&amp;E WP\_Task1-D&amp;E Strategy and Management\CI CD logos\project logo\Tech4Effect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79" y="5708073"/>
            <a:ext cx="1751293" cy="8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aniela Fichtenbauer\AppData\Local\Microsoft\Windows\INetCache\Content.Outlook\RH3E4AZQ\T4E Strichpunkt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0" y="3013639"/>
            <a:ext cx="5681550" cy="4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aniela Fichtenbauer\AppData\Local\Microsoft\Windows\INetCache\Content.Outlook\RH3E4AZQ\T4E Strichpunkt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3" y="6381328"/>
            <a:ext cx="731043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Daniela Fichtenbauer\AppData\Local\Microsoft\Windows\INetCache\Content.Outlook\RH3E4AZQ\T4E Strichpunk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7440" y="3013639"/>
            <a:ext cx="5681550" cy="4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07524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6309320"/>
            <a:ext cx="6408712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www.tech4effect.eu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5144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A98F10-CD57-4133-9FEE-AC8991C5221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71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77933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www.tech4effect.eu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8.png"/><Relationship Id="rId4" Type="http://schemas.openxmlformats.org/officeDocument/2006/relationships/hyperlink" Target="http://www.silvismart.eu/" TargetMode="External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11760" y="3523456"/>
            <a:ext cx="5504656" cy="1489720"/>
          </a:xfrm>
        </p:spPr>
        <p:txBody>
          <a:bodyPr/>
          <a:lstStyle/>
          <a:p>
            <a:r>
              <a:rPr lang="da-DK" dirty="0"/>
              <a:t>Skovdyrkerne og Københavns Universitet møde med personale fra Skovdyrkerne Øer, den 6. februar 2020 i Vissenbjerg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F1F428F-3C6B-1843-9348-C589589146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13937" r="9282" b="16301"/>
          <a:stretch/>
        </p:blipFill>
        <p:spPr>
          <a:xfrm>
            <a:off x="395536" y="4995462"/>
            <a:ext cx="2448272" cy="11698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TECH4EFFECT – KNOWLEDGE AND TECHNOLOGIES FOR EFFECTIVE WOOD PROCUREMENT</a:t>
            </a:r>
            <a:br>
              <a:rPr lang="en-GB" sz="1800" dirty="0"/>
            </a:br>
            <a:br>
              <a:rPr lang="en-GB" sz="1800" dirty="0"/>
            </a:br>
            <a:r>
              <a:rPr lang="en-GB" sz="3700" dirty="0"/>
              <a:t>SILVISMART</a:t>
            </a:r>
            <a:br>
              <a:rPr lang="en-GB" sz="3700" dirty="0"/>
            </a:br>
            <a:r>
              <a:rPr lang="en-GB" sz="3700" dirty="0"/>
              <a:t>The forestry efficiency portal</a:t>
            </a:r>
          </a:p>
        </p:txBody>
      </p:sp>
    </p:spTree>
    <p:extLst>
      <p:ext uri="{BB962C8B-B14F-4D97-AF65-F5344CB8AC3E}">
        <p14:creationId xmlns:p14="http://schemas.microsoft.com/office/powerpoint/2010/main" val="243397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52C9-DB25-45B7-A237-20577FE1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Dataoverførsel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AD43-487B-467A-9E92-543D3EE7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84" y="1351894"/>
            <a:ext cx="4478831" cy="504932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da-DK" dirty="0"/>
              <a:t>Maskinindsamlede data som </a:t>
            </a:r>
            <a:r>
              <a:rPr lang="da-DK" dirty="0" err="1"/>
              <a:t>StanForD</a:t>
            </a:r>
            <a:r>
              <a:rPr lang="da-DK" dirty="0"/>
              <a:t> filer</a:t>
            </a:r>
          </a:p>
          <a:p>
            <a:pPr algn="just">
              <a:lnSpc>
                <a:spcPct val="120000"/>
              </a:lnSpc>
            </a:pPr>
            <a:r>
              <a:rPr lang="da-DK" dirty="0"/>
              <a:t>Forbind en lille boks til maskinens computer og installer en app på din smartphone til automatisk dataoverførsel</a:t>
            </a:r>
          </a:p>
          <a:p>
            <a:pPr algn="just">
              <a:lnSpc>
                <a:spcPct val="120000"/>
              </a:lnSpc>
            </a:pPr>
            <a:r>
              <a:rPr lang="da-DK" dirty="0"/>
              <a:t>Send datafiler manuelt via e-mail</a:t>
            </a:r>
          </a:p>
          <a:p>
            <a:pPr algn="just">
              <a:lnSpc>
                <a:spcPct val="120000"/>
              </a:lnSpc>
            </a:pPr>
            <a:r>
              <a:rPr lang="da-DK" dirty="0"/>
              <a:t>Brug det eksisterende flåde-management system til at sende </a:t>
            </a:r>
            <a:r>
              <a:rPr lang="da-DK" dirty="0" err="1"/>
              <a:t>StandForD</a:t>
            </a:r>
            <a:r>
              <a:rPr lang="da-DK" dirty="0"/>
              <a:t> filer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da-DK" dirty="0"/>
              <a:t>Data lagres i den centrale SILVISMART database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8B7F0-E360-471B-AD84-EF4A84A4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www.tech4effect.eu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E75DF-CD2D-4A81-AD0E-8C777771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45BA8-DF31-4E42-907F-FFCFB62EF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936104" cy="936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6977E-8052-3A42-9132-91821220A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8" y="1207878"/>
            <a:ext cx="1847160" cy="1382804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8F73B28-2EEC-2F40-A545-F008CB401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53905" r="83930" b="12970"/>
          <a:stretch/>
        </p:blipFill>
        <p:spPr>
          <a:xfrm>
            <a:off x="603176" y="3562356"/>
            <a:ext cx="720080" cy="1306804"/>
          </a:xfrm>
          <a:prstGeom prst="rect">
            <a:avLst/>
          </a:prstGeo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F4656111-D01D-1945-AD3C-1E040BC8B1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t="27068" r="55177" b="38252"/>
          <a:stretch/>
        </p:blipFill>
        <p:spPr>
          <a:xfrm>
            <a:off x="1403648" y="5013176"/>
            <a:ext cx="1329317" cy="136815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C4356C-DEA0-D147-BD3B-EAC839F73784}"/>
              </a:ext>
            </a:extLst>
          </p:cNvPr>
          <p:cNvSpPr/>
          <p:nvPr/>
        </p:nvSpPr>
        <p:spPr>
          <a:xfrm>
            <a:off x="251520" y="3125935"/>
            <a:ext cx="711696" cy="576064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rgbClr val="313C19"/>
                </a:solidFill>
              </a:rPr>
              <a:t>Grøn</a:t>
            </a:r>
          </a:p>
          <a:p>
            <a:pPr algn="ctr"/>
            <a:r>
              <a:rPr lang="da-DK" sz="1200" b="1" dirty="0">
                <a:solidFill>
                  <a:srgbClr val="313C19"/>
                </a:solidFill>
              </a:rPr>
              <a:t>boks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8AADA-4E27-784E-87CD-39BA0ED79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12" y="3592182"/>
            <a:ext cx="966600" cy="72350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6C008-B51A-AC41-8550-DA48B5123D8C}"/>
              </a:ext>
            </a:extLst>
          </p:cNvPr>
          <p:cNvCxnSpPr>
            <a:cxnSpLocks/>
          </p:cNvCxnSpPr>
          <p:nvPr/>
        </p:nvCxnSpPr>
        <p:spPr>
          <a:xfrm flipH="1">
            <a:off x="607368" y="2350878"/>
            <a:ext cx="715888" cy="6310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2D7F96-167F-0745-9442-FA0745E5DF8A}"/>
              </a:ext>
            </a:extLst>
          </p:cNvPr>
          <p:cNvCxnSpPr>
            <a:cxnSpLocks/>
          </p:cNvCxnSpPr>
          <p:nvPr/>
        </p:nvCxnSpPr>
        <p:spPr>
          <a:xfrm>
            <a:off x="2032380" y="2535705"/>
            <a:ext cx="19340" cy="7492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3E32AE-6435-3845-A0CA-26004AD24BBF}"/>
              </a:ext>
            </a:extLst>
          </p:cNvPr>
          <p:cNvCxnSpPr>
            <a:cxnSpLocks/>
          </p:cNvCxnSpPr>
          <p:nvPr/>
        </p:nvCxnSpPr>
        <p:spPr>
          <a:xfrm>
            <a:off x="2699792" y="2371950"/>
            <a:ext cx="458382" cy="98161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39063F-C775-5546-8658-059A662EE337}"/>
              </a:ext>
            </a:extLst>
          </p:cNvPr>
          <p:cNvCxnSpPr>
            <a:cxnSpLocks/>
          </p:cNvCxnSpPr>
          <p:nvPr/>
        </p:nvCxnSpPr>
        <p:spPr>
          <a:xfrm>
            <a:off x="2058714" y="4385610"/>
            <a:ext cx="19340" cy="7492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0B9AD4-D6BF-2C48-889D-EEB0D1D494C2}"/>
              </a:ext>
            </a:extLst>
          </p:cNvPr>
          <p:cNvCxnSpPr>
            <a:cxnSpLocks/>
          </p:cNvCxnSpPr>
          <p:nvPr/>
        </p:nvCxnSpPr>
        <p:spPr>
          <a:xfrm>
            <a:off x="1091100" y="4752958"/>
            <a:ext cx="369788" cy="5760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DC0E81-8C6B-B546-8CD3-0968AC095A19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427876" y="4315685"/>
            <a:ext cx="868736" cy="8195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9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B95-9649-428E-895E-37DE23A4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Du kan få adgang til SILVISMART!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4C13-0BCF-4431-8932-8366EF1F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90" y="1382894"/>
            <a:ext cx="3993918" cy="74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Send en e-mail til din nationale kontakt og få dit login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C2551-8DCD-49F4-9BBD-60DF9331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3960440" cy="476672"/>
          </a:xfrm>
        </p:spPr>
        <p:txBody>
          <a:bodyPr/>
          <a:lstStyle/>
          <a:p>
            <a:r>
              <a:rPr lang="en-GB"/>
              <a:t>www.tech4effect.eu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8946C-CD66-4241-96B0-C5F66D9B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608" y="6401221"/>
            <a:ext cx="432048" cy="456779"/>
          </a:xfrm>
        </p:spPr>
        <p:txBody>
          <a:bodyPr/>
          <a:lstStyle/>
          <a:p>
            <a:fld id="{C9A98F10-CD57-4133-9FEE-AC8991C5221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97D21-9CFF-624F-ACCA-D84E58FB5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17273" r="32387"/>
          <a:stretch/>
        </p:blipFill>
        <p:spPr>
          <a:xfrm>
            <a:off x="611560" y="1412776"/>
            <a:ext cx="3384377" cy="44670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6366E-A8C2-ED47-BC72-13FD608EDFB6}"/>
              </a:ext>
            </a:extLst>
          </p:cNvPr>
          <p:cNvSpPr/>
          <p:nvPr/>
        </p:nvSpPr>
        <p:spPr>
          <a:xfrm>
            <a:off x="4232480" y="2084695"/>
            <a:ext cx="4456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I Norge Rasmus Astrup (NIBIO):</a:t>
            </a:r>
          </a:p>
          <a:p>
            <a:r>
              <a:rPr lang="fr-FR" sz="1600" dirty="0" err="1"/>
              <a:t>rasmus.astrup</a:t>
            </a:r>
            <a:r>
              <a:rPr lang="fr-FR" sz="1600" dirty="0"/>
              <a:t>(a)nibio.no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091547-E081-514B-87D3-E273C7B0F5D2}"/>
              </a:ext>
            </a:extLst>
          </p:cNvPr>
          <p:cNvSpPr/>
          <p:nvPr/>
        </p:nvSpPr>
        <p:spPr>
          <a:xfrm>
            <a:off x="4250490" y="2719518"/>
            <a:ext cx="4312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 </a:t>
            </a:r>
            <a:r>
              <a:rPr lang="en-US" sz="1600" b="1" dirty="0" err="1"/>
              <a:t>Dannmark</a:t>
            </a:r>
            <a:r>
              <a:rPr lang="en-US" sz="1600" b="1" dirty="0"/>
              <a:t> Niels Strange (UCPH):</a:t>
            </a:r>
          </a:p>
          <a:p>
            <a:r>
              <a:rPr lang="en-US" sz="1600" b="1" dirty="0" err="1"/>
              <a:t>nst</a:t>
            </a:r>
            <a:r>
              <a:rPr lang="en-US" sz="1600" b="1" dirty="0"/>
              <a:t>(a)ifro.ku.dk</a:t>
            </a:r>
            <a:endParaRPr lang="en-GB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BF9E8-3437-4448-97CD-23CBE6800404}"/>
              </a:ext>
            </a:extLst>
          </p:cNvPr>
          <p:cNvSpPr/>
          <p:nvPr/>
        </p:nvSpPr>
        <p:spPr>
          <a:xfrm>
            <a:off x="4244286" y="3333467"/>
            <a:ext cx="445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I </a:t>
            </a:r>
            <a:r>
              <a:rPr lang="de-DE" sz="1600" dirty="0" err="1"/>
              <a:t>Tyskland</a:t>
            </a:r>
            <a:r>
              <a:rPr lang="de-DE" sz="1600" dirty="0"/>
              <a:t> Hans-Ulrich Dietz (KWF):</a:t>
            </a:r>
          </a:p>
          <a:p>
            <a:r>
              <a:rPr lang="de-DE" sz="1600" dirty="0" err="1"/>
              <a:t>dietz</a:t>
            </a:r>
            <a:r>
              <a:rPr lang="de-DE" sz="1600" dirty="0"/>
              <a:t>(at)</a:t>
            </a:r>
            <a:r>
              <a:rPr lang="de-DE" sz="1600" dirty="0" err="1"/>
              <a:t>kwf-online.de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1995C-37BC-C746-875E-F8D02E81D059}"/>
              </a:ext>
            </a:extLst>
          </p:cNvPr>
          <p:cNvSpPr/>
          <p:nvPr/>
        </p:nvSpPr>
        <p:spPr>
          <a:xfrm>
            <a:off x="4263313" y="4673440"/>
            <a:ext cx="4299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I </a:t>
            </a:r>
            <a:r>
              <a:rPr lang="en-GB" sz="1600" dirty="0" err="1"/>
              <a:t>Italien</a:t>
            </a:r>
            <a:r>
              <a:rPr lang="en-GB" sz="1600" dirty="0"/>
              <a:t> Giulio Cosola (CONAIBO):</a:t>
            </a:r>
          </a:p>
          <a:p>
            <a:r>
              <a:rPr lang="en-GB" sz="1600" dirty="0" err="1"/>
              <a:t>progetti</a:t>
            </a:r>
            <a:r>
              <a:rPr lang="en-GB" sz="1600" dirty="0"/>
              <a:t>(at)</a:t>
            </a:r>
            <a:r>
              <a:rPr lang="en-GB" sz="1600" dirty="0" err="1"/>
              <a:t>conaibo.com</a:t>
            </a:r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563AC-FF2B-4D4A-9C32-644193FABEA4}"/>
              </a:ext>
            </a:extLst>
          </p:cNvPr>
          <p:cNvSpPr/>
          <p:nvPr/>
        </p:nvSpPr>
        <p:spPr>
          <a:xfrm>
            <a:off x="4244286" y="4005448"/>
            <a:ext cx="4672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I </a:t>
            </a:r>
            <a:r>
              <a:rPr lang="en-GB" sz="1600" dirty="0" err="1"/>
              <a:t>Østrig</a:t>
            </a:r>
            <a:r>
              <a:rPr lang="en-GB" sz="1600" dirty="0"/>
              <a:t> Thomas Holzfeind (BOKU):</a:t>
            </a:r>
          </a:p>
          <a:p>
            <a:r>
              <a:rPr lang="en-GB" sz="1600" dirty="0" err="1"/>
              <a:t>thomas.holzfeind</a:t>
            </a:r>
            <a:r>
              <a:rPr lang="en-GB" sz="1600" dirty="0"/>
              <a:t>(at)</a:t>
            </a:r>
            <a:r>
              <a:rPr lang="en-GB" sz="1600" dirty="0" err="1"/>
              <a:t>boku.ac.at</a:t>
            </a:r>
            <a:endParaRPr lang="en-GB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DDD422-2264-DD4C-AC2E-F13D99D53097}"/>
              </a:ext>
            </a:extLst>
          </p:cNvPr>
          <p:cNvCxnSpPr>
            <a:cxnSpLocks/>
          </p:cNvCxnSpPr>
          <p:nvPr/>
        </p:nvCxnSpPr>
        <p:spPr>
          <a:xfrm flipH="1">
            <a:off x="2712675" y="4836104"/>
            <a:ext cx="1531611" cy="33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9B354F-4406-6F42-95D8-F371057786A1}"/>
              </a:ext>
            </a:extLst>
          </p:cNvPr>
          <p:cNvCxnSpPr>
            <a:cxnSpLocks/>
          </p:cNvCxnSpPr>
          <p:nvPr/>
        </p:nvCxnSpPr>
        <p:spPr>
          <a:xfrm flipH="1">
            <a:off x="2915816" y="4255324"/>
            <a:ext cx="1303842" cy="20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E92C5E-A49B-B74C-8803-467FE9AE5739}"/>
              </a:ext>
            </a:extLst>
          </p:cNvPr>
          <p:cNvCxnSpPr>
            <a:cxnSpLocks/>
          </p:cNvCxnSpPr>
          <p:nvPr/>
        </p:nvCxnSpPr>
        <p:spPr>
          <a:xfrm flipH="1">
            <a:off x="2627784" y="3513346"/>
            <a:ext cx="1591873" cy="253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676127-B0DD-994A-82A7-7EC7F0FD4DE5}"/>
              </a:ext>
            </a:extLst>
          </p:cNvPr>
          <p:cNvCxnSpPr>
            <a:cxnSpLocks/>
          </p:cNvCxnSpPr>
          <p:nvPr/>
        </p:nvCxnSpPr>
        <p:spPr>
          <a:xfrm flipH="1">
            <a:off x="2496592" y="2924944"/>
            <a:ext cx="1753898" cy="342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3CDF92-5A3C-F840-923F-09925A549224}"/>
              </a:ext>
            </a:extLst>
          </p:cNvPr>
          <p:cNvCxnSpPr>
            <a:cxnSpLocks/>
          </p:cNvCxnSpPr>
          <p:nvPr/>
        </p:nvCxnSpPr>
        <p:spPr>
          <a:xfrm flipH="1">
            <a:off x="2496592" y="2276872"/>
            <a:ext cx="1735888" cy="250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F936666-0103-6740-ADBD-311C312982FE}"/>
              </a:ext>
            </a:extLst>
          </p:cNvPr>
          <p:cNvSpPr txBox="1">
            <a:spLocks/>
          </p:cNvSpPr>
          <p:nvPr/>
        </p:nvSpPr>
        <p:spPr>
          <a:xfrm>
            <a:off x="4244286" y="5341432"/>
            <a:ext cx="2713054" cy="861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/>
              <a:t>Alle</a:t>
            </a:r>
            <a:r>
              <a:rPr lang="en-GB" sz="1600" dirty="0"/>
              <a:t> </a:t>
            </a:r>
            <a:r>
              <a:rPr lang="en-GB" sz="1600" dirty="0" err="1"/>
              <a:t>andre</a:t>
            </a:r>
            <a:r>
              <a:rPr lang="en-GB" sz="1600" dirty="0"/>
              <a:t> </a:t>
            </a:r>
            <a:r>
              <a:rPr lang="en-GB" sz="1600" dirty="0" err="1"/>
              <a:t>lande</a:t>
            </a:r>
            <a:r>
              <a:rPr lang="en-GB" sz="1600" dirty="0"/>
              <a:t>: </a:t>
            </a:r>
            <a:r>
              <a:rPr lang="fr-FR" sz="1600" dirty="0" err="1"/>
              <a:t>rasmus.astrup</a:t>
            </a:r>
            <a:r>
              <a:rPr lang="fr-FR" sz="1600" dirty="0"/>
              <a:t>(at)</a:t>
            </a:r>
            <a:r>
              <a:rPr lang="fr-FR" sz="1600" dirty="0" err="1"/>
              <a:t>nibio.no</a:t>
            </a:r>
            <a:endParaRPr lang="en-GB" sz="16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9B7D455-0A08-8844-8300-9BC66E5A2115}"/>
              </a:ext>
            </a:extLst>
          </p:cNvPr>
          <p:cNvSpPr txBox="1">
            <a:spLocks/>
          </p:cNvSpPr>
          <p:nvPr/>
        </p:nvSpPr>
        <p:spPr>
          <a:xfrm>
            <a:off x="501807" y="5922212"/>
            <a:ext cx="4425966" cy="53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I </a:t>
            </a:r>
            <a:r>
              <a:rPr lang="en-GB" sz="1600" dirty="0" err="1"/>
              <a:t>Sydafrika</a:t>
            </a:r>
            <a:r>
              <a:rPr lang="en-GB" sz="1600" dirty="0"/>
              <a:t> Simon Ackerman </a:t>
            </a:r>
            <a:br>
              <a:rPr lang="en-GB" sz="1600" dirty="0"/>
            </a:br>
            <a:r>
              <a:rPr lang="en-GB" sz="1600" dirty="0"/>
              <a:t>(Stellenbosch Univ.): </a:t>
            </a:r>
            <a:r>
              <a:rPr lang="en-GB" sz="1600" dirty="0" err="1"/>
              <a:t>ackerman</a:t>
            </a:r>
            <a:r>
              <a:rPr lang="en-GB" sz="1600" dirty="0"/>
              <a:t>(at)sun.ac.za</a:t>
            </a:r>
          </a:p>
        </p:txBody>
      </p:sp>
    </p:spTree>
    <p:extLst>
      <p:ext uri="{BB962C8B-B14F-4D97-AF65-F5344CB8AC3E}">
        <p14:creationId xmlns:p14="http://schemas.microsoft.com/office/powerpoint/2010/main" val="342388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894"/>
            <a:ext cx="4139952" cy="1143000"/>
          </a:xfrm>
        </p:spPr>
        <p:txBody>
          <a:bodyPr/>
          <a:lstStyle/>
          <a:p>
            <a:r>
              <a:rPr lang="da-DK" sz="2800" dirty="0"/>
              <a:t>Det globale system</a:t>
            </a:r>
            <a:endParaRPr lang="da-DK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3505132" cy="1512167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Vedligeholder datalagring i on Amazon cloud solution</a:t>
            </a:r>
          </a:p>
          <a:p>
            <a:pPr marL="3429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Vedligeholder de globale brugerflader på engelsk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F13FCF-9C9E-4486-AB99-4DFAF816D30E}"/>
              </a:ext>
            </a:extLst>
          </p:cNvPr>
          <p:cNvSpPr txBox="1">
            <a:spLocks/>
          </p:cNvSpPr>
          <p:nvPr/>
        </p:nvSpPr>
        <p:spPr>
          <a:xfrm>
            <a:off x="4283968" y="188640"/>
            <a:ext cx="4211960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a-DK" sz="2800" dirty="0"/>
              <a:t>Nationale portaler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4CC989-32D4-4F0F-BA41-7251BF6C1D8E}"/>
              </a:ext>
            </a:extLst>
          </p:cNvPr>
          <p:cNvSpPr txBox="1">
            <a:spLocks/>
          </p:cNvSpPr>
          <p:nvPr/>
        </p:nvSpPr>
        <p:spPr>
          <a:xfrm>
            <a:off x="4283968" y="1484785"/>
            <a:ext cx="4211960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Leverer adgang til hjemmesiden</a:t>
            </a:r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Leveret support på de nationale sprog </a:t>
            </a:r>
          </a:p>
          <a:p>
            <a:pPr marL="3429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a-DK" sz="1900" dirty="0"/>
              <a:t>Kontakt for brugere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34449A-F24C-42B3-96A3-E76B897C1ECE}"/>
              </a:ext>
            </a:extLst>
          </p:cNvPr>
          <p:cNvGrpSpPr/>
          <p:nvPr/>
        </p:nvGrpSpPr>
        <p:grpSpPr>
          <a:xfrm>
            <a:off x="1457654" y="3129843"/>
            <a:ext cx="5652628" cy="2819437"/>
            <a:chOff x="539552" y="4401107"/>
            <a:chExt cx="3744416" cy="1944216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126A3F87-F5CA-4EF6-B6A2-1DFC60F07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0" t="29004" r="27250" b="21713"/>
            <a:stretch/>
          </p:blipFill>
          <p:spPr>
            <a:xfrm>
              <a:off x="539552" y="4401107"/>
              <a:ext cx="3744416" cy="1944216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589EAA8-C8ED-44B1-B187-A104802D2F74}"/>
                </a:ext>
              </a:extLst>
            </p:cNvPr>
            <p:cNvCxnSpPr/>
            <p:nvPr/>
          </p:nvCxnSpPr>
          <p:spPr>
            <a:xfrm>
              <a:off x="1979712" y="5075238"/>
              <a:ext cx="72008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60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Konsortium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8307" y="1411630"/>
            <a:ext cx="4676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Forskningsinstitutter og universiteter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307" y="4428165"/>
            <a:ext cx="4415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Machine manufacturers &amp; SMEs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6101" y="4428165"/>
            <a:ext cx="1836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State forests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6096" y="1456778"/>
            <a:ext cx="311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Skovejerorganisationer og entreprenører</a:t>
            </a:r>
          </a:p>
        </p:txBody>
      </p:sp>
      <p:pic>
        <p:nvPicPr>
          <p:cNvPr id="12" name="Picture 7" descr="Z:\_Project Partcipation_H2020_BBI\_TECH4EFFECT\1_D&amp;E WP\_Task1-D&amp;E Strategy and Management\CI CD logos\partner logos small\09-norskog-30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038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Z:\_Project Partcipation_H2020_BBI\_TECH4EFFECT\1_D&amp;E WP\_Task1-D&amp;E Strategy and Management\CI CD logos\partner logos small\11-OEBF_LOGO-30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7" y="486071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Z:\_Project Partcipation_H2020_BBI\_TECH4EFFECT\1_D&amp;E WP\_Task1-D&amp;E Strategy and Management\CI CD logos\partner logos small\13-Skovdyrkerne_Logo_3425_01-30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2" y="314021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Z:\_Project Partcipation_H2020_BBI\_TECH4EFFECT\1_D&amp;E WP\_Task1-D&amp;E Strategy and Management\CI CD logos\partner logos small\14-Ponsse_yellow-30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8" y="566049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Z:\_Project Partcipation_H2020_BBI\_TECH4EFFECT\1_D&amp;E WP\_Task1-D&amp;E Strategy and Management\CI CD logos\partner logos small\15-conaibo_30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Z:\_Project Partcipation_H2020_BBI\_TECH4EFFECT\1_D&amp;E WP\_Task1-D&amp;E Strategy and Management\CI CD logos\partner logos small\16-SGGW_LOGO_godlo-z-nazwa_EN-300x1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335699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Z:\_Project Partcipation_H2020_BBI\_TECH4EFFECT\1_D&amp;E WP\_Task1-D&amp;E Strategy and Management\CI CD logos\partner logos small\18-konrad-forsttechnik-300x15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30" y="484852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Z:\_Project Partcipation_H2020_BBI\_TECH4EFFECT\1_D&amp;E WP\_Task1-D&amp;E Strategy and Management\CI CD logos\partner logos small\19-statskog_300x1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70" y="4828275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Z:\_Project Partcipation_H2020_BBI\_TECH4EFFECT\1_D&amp;E WP\_Task1-D&amp;E Strategy and Management\CI CD logos\partner logos small\01-NIBIO_logo_HORISONTAL_SORT_BO-300x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7" y="1808946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Z:\_Project Partcipation_H2020_BBI\_TECH4EFFECT\1_D&amp;E WP\_Task1-D&amp;E Strategy and Management\CI CD logos\partner logos small\02-CNR-LogoIvalsaAltaRisoluzione-300x15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62" y="1814607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Z:\_Project Partcipation_H2020_BBI\_TECH4EFFECT\1_D&amp;E WP\_Task1-D&amp;E Strategy and Management\CI CD logos\partner logos small\03_Efi-GIFLogo_and_text_black-300x1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86" y="2555274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Z:\_Project Partcipation_H2020_BBI\_TECH4EFFECT\1_D&amp;E WP\_Task1-D&amp;E Strategy and Management\CI CD logos\partner logos small\04-BOKU_Logo_A3-A4_ENG_300x15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10" y="1808946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Z:\_Project Partcipation_H2020_BBI\_TECH4EFFECT\1_D&amp;E WP\_Task1-D&amp;E Strategy and Management\CI CD logos\partner logos small\05-Luken-logo-300x15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Z:\_Project Partcipation_H2020_BBI\_TECH4EFFECT\1_D&amp;E WP\_Task1-D&amp;E Strategy and Management\CI CD logos\partner logos small\17-Latschbacher_300x15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82" y="4849669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Z:\_Project Partcipation_H2020_BBI\_TECH4EFFECT\1_D&amp;E WP\_Task1-D&amp;E Strategy and Management\CI CD logos\partner logos small\12-Ibensoft-300x15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8528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_Project Partcipation_H2020_BBI\_TECH4EFFECT\1_D&amp;E WP\_Task1-D&amp;E Strategy and Management\CI CD logos\partner logos small\07-RTDS-group-schmal-300x150-0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5524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_Project Partcipation_H2020_BBI\_TECH4EFFECT\1_D&amp;E WP\_Task1-D&amp;E Strategy and Management\CI CD logos\partner logos small\10-KWF_GmbH_Schrift-300x15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1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:\_Project Partcipation_H2020_BBI\_TECH4EFFECT\1_D&amp;E WP\_Task1-D&amp;E Strategy and Management\CI CD logos\partner logos small\20 UGOE Uni Goettingen - Logo 4c RGB - 300x15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2" y="2636912"/>
            <a:ext cx="1663452" cy="8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_Project Partcipation_H2020_BBI\_TECH4EFFECT\1_D&amp;E WP\_Task1-D&amp;E Strategy and Management\CI CD logos\partner logos small\21 SU 100_ID_Hor_01_300x15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2" y="3356992"/>
            <a:ext cx="1651262" cy="8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:\_Project Partcipation_H2020_BBI\_TECH4EFFECT\1_D&amp;E WP\_Task1-D&amp;E Strategy and Management\CI CD logos\partner logos small\06-UCPH-ku_logo_uk_h-300x15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438"/>
            <a:ext cx="1441662" cy="7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6" name="Picture 2" descr="bic-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80" y="5411180"/>
            <a:ext cx="2750191" cy="5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C+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96" y="4680511"/>
            <a:ext cx="2881094" cy="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431" y="157704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 her præsenterede projekt og forskningen har modtaget finansiering fra </a:t>
            </a:r>
            <a:r>
              <a:rPr lang="en-GB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Bio Based Industries Joint Undertaking under EU’s Horizon 2020 research and innovation programme under grant agreement No. 720757.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9" name="Inhaltsplatzhalter 5" descr="main header 23402742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208800"/>
            <a:ext cx="3456384" cy="5420476"/>
          </a:xfrm>
          <a:blipFill dpi="0" rotWithShape="1">
            <a:blip r:embed="rId6" cstate="print">
              <a:alphaModFix amt="26000"/>
            </a:blip>
            <a:srcRect/>
            <a:tile tx="0" ty="0" sx="100000" sy="100000" flip="none" algn="tl"/>
          </a:blip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8F9863-D944-CF4E-8F75-0DD648392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43" y="3556516"/>
            <a:ext cx="1117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opmærksom-</a:t>
            </a:r>
            <a:br>
              <a:rPr lang="da-DK" dirty="0"/>
            </a:br>
            <a:r>
              <a:rPr lang="da-DK" dirty="0"/>
              <a:t>heden…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2850" y="1561305"/>
            <a:ext cx="254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… </a:t>
            </a:r>
            <a:r>
              <a:rPr lang="da-DK" sz="2400" dirty="0">
                <a:latin typeface="Segoe UI" panose="020B0502040204020203" pitchFamily="34" charset="0"/>
                <a:cs typeface="Segoe UI" panose="020B0502040204020203" pitchFamily="34" charset="0"/>
              </a:rPr>
              <a:t>du finder os på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830" y="4266778"/>
            <a:ext cx="306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www.tech4effect.eu</a:t>
            </a:r>
            <a:endParaRPr lang="en-GB" sz="2400" b="1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400" b="1" dirty="0">
                <a:solidFill>
                  <a:srgbClr val="77933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www.silvismart.eu</a:t>
            </a:r>
            <a:endParaRPr lang="en-GB" sz="2400" b="1" dirty="0">
              <a:solidFill>
                <a:srgbClr val="779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nhaltsplatzhalter 5" descr="main header 23402742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208800"/>
            <a:ext cx="3456384" cy="5420476"/>
          </a:xfrm>
          <a:blipFill dpi="0" rotWithShape="1">
            <a:blip r:embed="rId6" cstate="print">
              <a:alphaModFix amt="26000"/>
            </a:blip>
            <a:srcRect/>
            <a:tile tx="0" ty="0" sx="100000" sy="100000" flip="none" algn="tl"/>
          </a:blipFill>
        </p:spPr>
      </p:pic>
      <p:sp>
        <p:nvSpPr>
          <p:cNvPr id="11" name="TextBox 10"/>
          <p:cNvSpPr txBox="1"/>
          <p:nvPr/>
        </p:nvSpPr>
        <p:spPr>
          <a:xfrm>
            <a:off x="6206035" y="6518301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© Images: Shutterstock / RTDS / NIBIO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"/>
          <a:stretch/>
        </p:blipFill>
        <p:spPr bwMode="auto">
          <a:xfrm>
            <a:off x="510607" y="2659807"/>
            <a:ext cx="1055145" cy="9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1" y="2659807"/>
            <a:ext cx="964704" cy="9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X:\_Project Partcipation_H2020_BBI\_TECH4EFFECT\1_D&amp;E WP\_Task3-Communication Tools &amp; Measures\Social Media\reseachgate\rg_logos\ResearchGgate_square_gre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3" y="2659807"/>
            <a:ext cx="964705" cy="9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02C7EE4-FFF6-4DB7-9BE0-04EEC70DC137}"/>
              </a:ext>
            </a:extLst>
          </p:cNvPr>
          <p:cNvSpPr/>
          <p:nvPr/>
        </p:nvSpPr>
        <p:spPr>
          <a:xfrm>
            <a:off x="1514500" y="3629522"/>
            <a:ext cx="11757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system-ui"/>
              </a:rPr>
              <a:t>@TECH4EFFECT</a:t>
            </a:r>
            <a:endParaRPr lang="en-GB" sz="1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0E2D67-16C4-453A-84EE-7EB3DEC282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1100" r="30313" b="32151"/>
          <a:stretch/>
        </p:blipFill>
        <p:spPr>
          <a:xfrm>
            <a:off x="3736286" y="2722264"/>
            <a:ext cx="1175706" cy="8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AE7C05-B69B-4A56-B327-E8E135A26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9688" r="3752" b="12970"/>
          <a:stretch/>
        </p:blipFill>
        <p:spPr>
          <a:xfrm>
            <a:off x="395536" y="2725776"/>
            <a:ext cx="7632848" cy="2656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SILVISMART</a:t>
            </a:r>
            <a:r>
              <a:rPr lang="en-GB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EBFD04-99EC-4BD2-9A11-D597A5909096}"/>
              </a:ext>
            </a:extLst>
          </p:cNvPr>
          <p:cNvCxnSpPr/>
          <p:nvPr/>
        </p:nvCxnSpPr>
        <p:spPr>
          <a:xfrm>
            <a:off x="1691680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F92521-BD8C-4B86-B398-2254E1FA36B0}"/>
              </a:ext>
            </a:extLst>
          </p:cNvPr>
          <p:cNvCxnSpPr/>
          <p:nvPr/>
        </p:nvCxnSpPr>
        <p:spPr>
          <a:xfrm>
            <a:off x="3834172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EBE814-AD33-4908-AA14-5406C435682F}"/>
              </a:ext>
            </a:extLst>
          </p:cNvPr>
          <p:cNvCxnSpPr/>
          <p:nvPr/>
        </p:nvCxnSpPr>
        <p:spPr>
          <a:xfrm>
            <a:off x="6042645" y="385927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31BEB-A5E2-4F34-9CC9-47223EE09465}"/>
              </a:ext>
            </a:extLst>
          </p:cNvPr>
          <p:cNvSpPr/>
          <p:nvPr/>
        </p:nvSpPr>
        <p:spPr>
          <a:xfrm>
            <a:off x="1722487" y="2725776"/>
            <a:ext cx="6408712" cy="25202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AA677-BA2C-4452-8378-9E3766A86430}"/>
              </a:ext>
            </a:extLst>
          </p:cNvPr>
          <p:cNvSpPr txBox="1"/>
          <p:nvPr/>
        </p:nvSpPr>
        <p:spPr>
          <a:xfrm>
            <a:off x="4222304" y="5271591"/>
            <a:ext cx="19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13C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SILVISMART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031CE-B8DD-484D-9B06-428DE4EC42E2}"/>
              </a:ext>
            </a:extLst>
          </p:cNvPr>
          <p:cNvSpPr/>
          <p:nvPr/>
        </p:nvSpPr>
        <p:spPr>
          <a:xfrm>
            <a:off x="196486" y="1556792"/>
            <a:ext cx="8119930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SILVISMART samler alle dine skovningsdata. Alle de data der genereres fra maskinerne involveret i skovningsoperationer. Maskindata sendes automatisk til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Sivismarts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database, hvor de analyseres og præsenteres som let fattelige rapporter.</a:t>
            </a:r>
          </a:p>
        </p:txBody>
      </p:sp>
    </p:spTree>
    <p:extLst>
      <p:ext uri="{BB962C8B-B14F-4D97-AF65-F5344CB8AC3E}">
        <p14:creationId xmlns:p14="http://schemas.microsoft.com/office/powerpoint/2010/main" val="289746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SILVISMART services: Fra </a:t>
            </a:r>
            <a:r>
              <a:rPr lang="da-DK" sz="3200" dirty="0" err="1"/>
              <a:t>maskinind</a:t>
            </a:r>
            <a:r>
              <a:rPr lang="da-DK" sz="3200" dirty="0"/>
              <a:t>-samlede data til daglig brug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Automatisk</a:t>
            </a:r>
            <a:r>
              <a:rPr lang="en-US" sz="2000" dirty="0"/>
              <a:t> </a:t>
            </a:r>
            <a:r>
              <a:rPr lang="da-DK" sz="2000" dirty="0"/>
              <a:t>overførsel</a:t>
            </a:r>
            <a:r>
              <a:rPr lang="en-US" sz="2000" dirty="0"/>
              <a:t> </a:t>
            </a:r>
            <a:r>
              <a:rPr lang="da-DK" sz="2000" dirty="0"/>
              <a:t>af</a:t>
            </a:r>
            <a:r>
              <a:rPr lang="en-US" sz="2000" dirty="0"/>
              <a:t> </a:t>
            </a:r>
            <a:r>
              <a:rPr lang="da-DK" sz="2000" dirty="0"/>
              <a:t>maskindata</a:t>
            </a:r>
            <a:r>
              <a:rPr lang="en-US" sz="2000" dirty="0"/>
              <a:t> </a:t>
            </a:r>
            <a:r>
              <a:rPr lang="da-DK" sz="2000" dirty="0"/>
              <a:t>til</a:t>
            </a:r>
            <a:r>
              <a:rPr lang="en-US" sz="2000" dirty="0"/>
              <a:t> </a:t>
            </a:r>
            <a:r>
              <a:rPr lang="da-DK" sz="2000" dirty="0"/>
              <a:t>lagring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Standardiseret</a:t>
            </a:r>
            <a:r>
              <a:rPr lang="en-GB" sz="1800" dirty="0"/>
              <a:t> </a:t>
            </a:r>
            <a:r>
              <a:rPr lang="da-DK" sz="1800" dirty="0"/>
              <a:t>på</a:t>
            </a:r>
            <a:r>
              <a:rPr lang="en-GB" sz="1800" dirty="0"/>
              <a:t> </a:t>
            </a:r>
            <a:r>
              <a:rPr lang="da-DK" sz="1800" dirty="0"/>
              <a:t>tværs</a:t>
            </a:r>
            <a:r>
              <a:rPr lang="en-GB" sz="1800" dirty="0"/>
              <a:t> </a:t>
            </a:r>
            <a:r>
              <a:rPr lang="da-DK" sz="1800" dirty="0"/>
              <a:t>af</a:t>
            </a:r>
            <a:r>
              <a:rPr lang="en-GB" sz="1800" dirty="0"/>
              <a:t> </a:t>
            </a:r>
            <a:r>
              <a:rPr lang="da-DK" sz="1800" dirty="0"/>
              <a:t>maskintyper</a:t>
            </a:r>
            <a:r>
              <a:rPr lang="en-US" sz="1800" dirty="0"/>
              <a:t> 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Lagring</a:t>
            </a:r>
            <a:r>
              <a:rPr lang="en-US" sz="2000" dirty="0"/>
              <a:t> og </a:t>
            </a:r>
            <a:r>
              <a:rPr lang="da-DK" sz="2000" dirty="0"/>
              <a:t>organisering</a:t>
            </a:r>
            <a:r>
              <a:rPr lang="en-US" sz="2000" dirty="0"/>
              <a:t> </a:t>
            </a:r>
            <a:r>
              <a:rPr lang="da-DK" sz="2000" dirty="0"/>
              <a:t>af</a:t>
            </a:r>
            <a:r>
              <a:rPr lang="en-US" sz="2000" dirty="0"/>
              <a:t> data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Centralt</a:t>
            </a:r>
            <a:r>
              <a:rPr lang="en-US" sz="1800" dirty="0"/>
              <a:t>, </a:t>
            </a:r>
            <a:r>
              <a:rPr lang="da-DK" sz="1800" dirty="0"/>
              <a:t>sikret</a:t>
            </a:r>
            <a:r>
              <a:rPr lang="en-US" sz="1800" dirty="0"/>
              <a:t> og </a:t>
            </a:r>
            <a:r>
              <a:rPr lang="da-DK" sz="1800" dirty="0"/>
              <a:t>på</a:t>
            </a:r>
            <a:r>
              <a:rPr lang="en-US" sz="1800" dirty="0"/>
              <a:t> </a:t>
            </a:r>
            <a:r>
              <a:rPr lang="da-DK" sz="1800" dirty="0"/>
              <a:t>lang</a:t>
            </a:r>
            <a:r>
              <a:rPr lang="en-US" sz="1800" dirty="0"/>
              <a:t> </a:t>
            </a:r>
            <a:r>
              <a:rPr lang="da-DK" sz="1800" dirty="0"/>
              <a:t>sigt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Visualisering</a:t>
            </a:r>
            <a:r>
              <a:rPr lang="en-US" sz="2000" dirty="0"/>
              <a:t> og </a:t>
            </a:r>
            <a:r>
              <a:rPr lang="da-DK" sz="2000" dirty="0"/>
              <a:t>analyse</a:t>
            </a:r>
            <a:r>
              <a:rPr lang="en-US" sz="2000" dirty="0"/>
              <a:t> </a:t>
            </a:r>
            <a:r>
              <a:rPr lang="da-DK" sz="2000" dirty="0"/>
              <a:t>af</a:t>
            </a:r>
            <a:r>
              <a:rPr lang="en-US" sz="2000" dirty="0"/>
              <a:t> data</a:t>
            </a:r>
            <a:endParaRPr lang="en-US" sz="18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Automatisk</a:t>
            </a:r>
            <a:r>
              <a:rPr lang="en-US" sz="2000" dirty="0"/>
              <a:t> </a:t>
            </a:r>
            <a:r>
              <a:rPr lang="da-DK" sz="2000" dirty="0"/>
              <a:t>rapportering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Daglige</a:t>
            </a:r>
            <a:r>
              <a:rPr lang="en-US" sz="1800" dirty="0"/>
              <a:t> </a:t>
            </a:r>
            <a:r>
              <a:rPr lang="da-DK" sz="1800" dirty="0"/>
              <a:t>produktionsrapporter</a:t>
            </a:r>
            <a:r>
              <a:rPr lang="en-US" sz="1800" dirty="0"/>
              <a:t>, </a:t>
            </a:r>
            <a:r>
              <a:rPr lang="da-DK" sz="1800" dirty="0"/>
              <a:t>kunderapporter…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Benchmarking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Effektivitetsanalyser</a:t>
            </a:r>
            <a:r>
              <a:rPr lang="en-GB" sz="1800" dirty="0"/>
              <a:t> og </a:t>
            </a:r>
            <a:r>
              <a:rPr lang="da-DK" sz="1800" dirty="0"/>
              <a:t>anvisninger</a:t>
            </a:r>
            <a:r>
              <a:rPr lang="en-GB" sz="1800" dirty="0"/>
              <a:t> </a:t>
            </a:r>
            <a:r>
              <a:rPr lang="da-DK" sz="1800" dirty="0"/>
              <a:t>på</a:t>
            </a:r>
            <a:r>
              <a:rPr lang="en-GB" sz="1800" dirty="0"/>
              <a:t> </a:t>
            </a:r>
            <a:r>
              <a:rPr lang="da-DK" sz="1800" dirty="0"/>
              <a:t>mulige</a:t>
            </a:r>
            <a:r>
              <a:rPr lang="en-GB" sz="1800" dirty="0"/>
              <a:t> </a:t>
            </a:r>
            <a:r>
              <a:rPr lang="da-DK" sz="1800" dirty="0"/>
              <a:t>forbedringer</a:t>
            </a:r>
            <a:r>
              <a:rPr lang="en-GB" sz="1800" dirty="0"/>
              <a:t> </a:t>
            </a:r>
            <a:r>
              <a:rPr lang="da-DK" sz="1800" dirty="0"/>
              <a:t>af</a:t>
            </a:r>
            <a:r>
              <a:rPr lang="en-GB" sz="1800" dirty="0"/>
              <a:t> </a:t>
            </a:r>
            <a:r>
              <a:rPr lang="da-DK" sz="1800" dirty="0"/>
              <a:t>indsatsen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82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821-A5A5-488D-A53B-7E47339A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fortrolighed og sikkerhed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0ECB-B8C3-4055-A356-AA6E4917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a-DK" dirty="0"/>
              <a:t>Sikker, krypteret datalagring i Amazon skyen</a:t>
            </a:r>
          </a:p>
          <a:p>
            <a:pPr>
              <a:lnSpc>
                <a:spcPct val="120000"/>
              </a:lnSpc>
            </a:pPr>
            <a:r>
              <a:rPr lang="da-DK" dirty="0"/>
              <a:t>Du beslutter selv, hvor længe du ønsker dine data lagret</a:t>
            </a:r>
          </a:p>
          <a:p>
            <a:pPr>
              <a:lnSpc>
                <a:spcPct val="120000"/>
              </a:lnSpc>
            </a:pPr>
            <a:r>
              <a:rPr lang="da-DK" dirty="0"/>
              <a:t>Hvis du vil ud, får du </a:t>
            </a:r>
            <a:r>
              <a:rPr lang="da-DK" b="1" u="sng" dirty="0"/>
              <a:t>ALLE</a:t>
            </a:r>
            <a:r>
              <a:rPr lang="da-DK" dirty="0"/>
              <a:t> dine data med</a:t>
            </a:r>
          </a:p>
          <a:p>
            <a:pPr>
              <a:lnSpc>
                <a:spcPct val="120000"/>
              </a:lnSpc>
            </a:pPr>
            <a:r>
              <a:rPr lang="da-DK" dirty="0"/>
              <a:t>Adgang til data er strengt reguleret og kontrolleret – forskellige typer af brugerprofiler får kun adgang til helt specifikke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86A72-A8CB-4DF2-8B8A-46E7895D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61F21-F5DA-42F3-9D16-DB1CCD84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7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henvender SILVISMART sig til og hvorfor bruge systemet?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419428"/>
            <a:ext cx="3960440" cy="476672"/>
          </a:xfrm>
        </p:spPr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9842EF-5210-426E-9271-4798838CAC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84313"/>
            <a:ext cx="8229600" cy="448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/>
              <a:t>Maskinejere (entreprenører)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Automatisk dataoverførsel og backup, standardrapporter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Data til regnskab og fakturering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Sammenligninger – øget effektivitet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Skovejer / dennes repræsentant </a:t>
            </a:r>
          </a:p>
          <a:p>
            <a:pPr lvl="1">
              <a:lnSpc>
                <a:spcPct val="120000"/>
              </a:lnSpc>
            </a:pPr>
            <a:r>
              <a:rPr lang="da-DK" sz="2000" dirty="0"/>
              <a:t>St</a:t>
            </a:r>
            <a:r>
              <a:rPr lang="da-DK" sz="1800" dirty="0"/>
              <a:t>andardrapporter, visualiseringer og lokalisering af data, statistikker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Monitering af aktiviteter, information til (logistik) planlægning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Maskinføreren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Automatisk dataoverførsel og backup, standardrapporter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F&amp;U (forskere) / skovcertificering</a:t>
            </a:r>
          </a:p>
          <a:p>
            <a:pPr lvl="1">
              <a:lnSpc>
                <a:spcPct val="120000"/>
              </a:lnSpc>
            </a:pPr>
            <a:r>
              <a:rPr lang="da-DK" sz="1800" dirty="0"/>
              <a:t>Pålidelige, transparente data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02878E9-ACE6-45A8-B2F0-B97EB41E61E2}"/>
              </a:ext>
            </a:extLst>
          </p:cNvPr>
          <p:cNvSpPr txBox="1"/>
          <p:nvPr/>
        </p:nvSpPr>
        <p:spPr>
          <a:xfrm>
            <a:off x="5868144" y="2492896"/>
            <a:ext cx="291192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Gennemskuelig og sikker</a:t>
            </a:r>
          </a:p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Lær fra rapporterne:</a:t>
            </a:r>
          </a:p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Spar tid og penge</a:t>
            </a:r>
          </a:p>
        </p:txBody>
      </p:sp>
    </p:spTree>
    <p:extLst>
      <p:ext uri="{BB962C8B-B14F-4D97-AF65-F5344CB8AC3E}">
        <p14:creationId xmlns:p14="http://schemas.microsoft.com/office/powerpoint/2010/main" val="79995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8117666" cy="2952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a-DK" sz="1800" b="1" dirty="0"/>
              <a:t>Brugere: Maskinejere med flere skovbrugsmaskiner (entreprenører)</a:t>
            </a:r>
          </a:p>
          <a:p>
            <a:pPr marL="0" indent="0" algn="just">
              <a:buNone/>
            </a:pPr>
            <a:endParaRPr lang="da-DK" sz="1800" dirty="0"/>
          </a:p>
          <a:p>
            <a:pPr marL="0" indent="0" algn="just">
              <a:buNone/>
            </a:pPr>
            <a:r>
              <a:rPr lang="da-DK" sz="1800" dirty="0"/>
              <a:t>Overblik over </a:t>
            </a:r>
            <a:r>
              <a:rPr lang="da-DK" sz="1800" b="1" u="sng" dirty="0"/>
              <a:t>alle dine maskiner</a:t>
            </a:r>
            <a:r>
              <a:rPr lang="da-DK" sz="1800" dirty="0"/>
              <a:t>, fx</a:t>
            </a:r>
          </a:p>
          <a:p>
            <a:pPr algn="just"/>
            <a:r>
              <a:rPr lang="da-DK" sz="1800" dirty="0"/>
              <a:t>Flådeinformation (mærke, model, …)</a:t>
            </a:r>
          </a:p>
          <a:p>
            <a:pPr algn="just"/>
            <a:r>
              <a:rPr lang="da-DK" sz="1800" dirty="0"/>
              <a:t>Skovningsmaskine produktivitet per dag </a:t>
            </a:r>
          </a:p>
          <a:p>
            <a:pPr marL="0" indent="0" algn="just">
              <a:buNone/>
            </a:pPr>
            <a:r>
              <a:rPr lang="da-DK" sz="1800" dirty="0"/>
              <a:t>(stk. og m3)</a:t>
            </a:r>
          </a:p>
          <a:p>
            <a:pPr algn="just"/>
            <a:r>
              <a:rPr lang="da-DK" sz="1800" dirty="0"/>
              <a:t>Kalibrering</a:t>
            </a:r>
          </a:p>
          <a:p>
            <a:pPr algn="just"/>
            <a:r>
              <a:rPr lang="da-DK" sz="1800" dirty="0" err="1"/>
              <a:t>Udkørerproduktivitet</a:t>
            </a:r>
            <a:endParaRPr lang="da-DK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D7EEA8-2AD6-45F8-AF63-94D5A4EB619B}"/>
              </a:ext>
            </a:extLst>
          </p:cNvPr>
          <p:cNvSpPr txBox="1">
            <a:spLocks/>
          </p:cNvSpPr>
          <p:nvPr/>
        </p:nvSpPr>
        <p:spPr>
          <a:xfrm>
            <a:off x="5076056" y="2151404"/>
            <a:ext cx="3365138" cy="195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Standardiserede formater for forskellige maskintyper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Hvordan klarer dine maskiner sig sammenlignet med hinanden?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Hvor godt passer dine maskiner til opgaven?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FEA9F5-3250-EA42-A133-AB60C4DF1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20449"/>
              </p:ext>
            </p:extLst>
          </p:nvPr>
        </p:nvGraphicFramePr>
        <p:xfrm>
          <a:off x="1802742" y="4015358"/>
          <a:ext cx="4710932" cy="260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1269EAC6-414A-9341-8BD4-78B4A131D970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a-DK" sz="3200" dirty="0"/>
              <a:t>Brugerfladen: Mine maskiner</a:t>
            </a: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5E646478-0F65-D847-A983-E893DBD5D47A}"/>
              </a:ext>
            </a:extLst>
          </p:cNvPr>
          <p:cNvSpPr>
            <a:spLocks noEditPoints="1"/>
          </p:cNvSpPr>
          <p:nvPr/>
        </p:nvSpPr>
        <p:spPr bwMode="auto">
          <a:xfrm>
            <a:off x="6947035" y="343037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CF85A10B-0CAF-9948-9F1F-5D2D5AA63ABE}"/>
              </a:ext>
            </a:extLst>
          </p:cNvPr>
          <p:cNvSpPr>
            <a:spLocks noEditPoints="1"/>
          </p:cNvSpPr>
          <p:nvPr/>
        </p:nvSpPr>
        <p:spPr bwMode="auto">
          <a:xfrm>
            <a:off x="6664808" y="600922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EF6DCC97-7853-1545-B607-649FD7C81E9D}"/>
              </a:ext>
            </a:extLst>
          </p:cNvPr>
          <p:cNvSpPr>
            <a:spLocks noEditPoints="1"/>
          </p:cNvSpPr>
          <p:nvPr/>
        </p:nvSpPr>
        <p:spPr bwMode="auto">
          <a:xfrm>
            <a:off x="7139466" y="628065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DB1013C4-9358-B744-86E7-340780C5B3A7}"/>
              </a:ext>
            </a:extLst>
          </p:cNvPr>
          <p:cNvSpPr>
            <a:spLocks noEditPoints="1"/>
          </p:cNvSpPr>
          <p:nvPr/>
        </p:nvSpPr>
        <p:spPr bwMode="auto">
          <a:xfrm>
            <a:off x="6664808" y="966281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7D150693-4AE5-BA4A-B70C-9B929F96376C}"/>
              </a:ext>
            </a:extLst>
          </p:cNvPr>
          <p:cNvSpPr>
            <a:spLocks noEditPoints="1"/>
          </p:cNvSpPr>
          <p:nvPr/>
        </p:nvSpPr>
        <p:spPr bwMode="auto">
          <a:xfrm>
            <a:off x="7139466" y="966280"/>
            <a:ext cx="384862" cy="219921"/>
          </a:xfrm>
          <a:custGeom>
            <a:avLst/>
            <a:gdLst>
              <a:gd name="T0" fmla="*/ 260 w 267"/>
              <a:gd name="T1" fmla="*/ 74 h 175"/>
              <a:gd name="T2" fmla="*/ 245 w 267"/>
              <a:gd name="T3" fmla="*/ 131 h 175"/>
              <a:gd name="T4" fmla="*/ 197 w 267"/>
              <a:gd name="T5" fmla="*/ 131 h 175"/>
              <a:gd name="T6" fmla="*/ 168 w 267"/>
              <a:gd name="T7" fmla="*/ 77 h 175"/>
              <a:gd name="T8" fmla="*/ 162 w 267"/>
              <a:gd name="T9" fmla="*/ 136 h 175"/>
              <a:gd name="T10" fmla="*/ 140 w 267"/>
              <a:gd name="T11" fmla="*/ 70 h 175"/>
              <a:gd name="T12" fmla="*/ 223 w 267"/>
              <a:gd name="T13" fmla="*/ 56 h 175"/>
              <a:gd name="T14" fmla="*/ 217 w 267"/>
              <a:gd name="T15" fmla="*/ 65 h 175"/>
              <a:gd name="T16" fmla="*/ 209 w 267"/>
              <a:gd name="T17" fmla="*/ 82 h 175"/>
              <a:gd name="T18" fmla="*/ 215 w 267"/>
              <a:gd name="T19" fmla="*/ 99 h 175"/>
              <a:gd name="T20" fmla="*/ 227 w 267"/>
              <a:gd name="T21" fmla="*/ 99 h 175"/>
              <a:gd name="T22" fmla="*/ 232 w 267"/>
              <a:gd name="T23" fmla="*/ 82 h 175"/>
              <a:gd name="T24" fmla="*/ 223 w 267"/>
              <a:gd name="T25" fmla="*/ 65 h 175"/>
              <a:gd name="T26" fmla="*/ 232 w 267"/>
              <a:gd name="T27" fmla="*/ 55 h 175"/>
              <a:gd name="T28" fmla="*/ 208 w 267"/>
              <a:gd name="T29" fmla="*/ 2 h 175"/>
              <a:gd name="T30" fmla="*/ 206 w 267"/>
              <a:gd name="T31" fmla="*/ 1 h 175"/>
              <a:gd name="T32" fmla="*/ 204 w 267"/>
              <a:gd name="T33" fmla="*/ 0 h 175"/>
              <a:gd name="T34" fmla="*/ 203 w 267"/>
              <a:gd name="T35" fmla="*/ 1 h 175"/>
              <a:gd name="T36" fmla="*/ 147 w 267"/>
              <a:gd name="T37" fmla="*/ 38 h 175"/>
              <a:gd name="T38" fmla="*/ 146 w 267"/>
              <a:gd name="T39" fmla="*/ 39 h 175"/>
              <a:gd name="T40" fmla="*/ 133 w 267"/>
              <a:gd name="T41" fmla="*/ 68 h 175"/>
              <a:gd name="T42" fmla="*/ 132 w 267"/>
              <a:gd name="T43" fmla="*/ 135 h 175"/>
              <a:gd name="T44" fmla="*/ 122 w 267"/>
              <a:gd name="T45" fmla="*/ 138 h 175"/>
              <a:gd name="T46" fmla="*/ 106 w 267"/>
              <a:gd name="T47" fmla="*/ 120 h 175"/>
              <a:gd name="T48" fmla="*/ 94 w 267"/>
              <a:gd name="T49" fmla="*/ 104 h 175"/>
              <a:gd name="T50" fmla="*/ 97 w 267"/>
              <a:gd name="T51" fmla="*/ 65 h 175"/>
              <a:gd name="T52" fmla="*/ 34 w 267"/>
              <a:gd name="T53" fmla="*/ 61 h 175"/>
              <a:gd name="T54" fmla="*/ 34 w 267"/>
              <a:gd name="T55" fmla="*/ 66 h 175"/>
              <a:gd name="T56" fmla="*/ 0 w 267"/>
              <a:gd name="T57" fmla="*/ 118 h 175"/>
              <a:gd name="T58" fmla="*/ 78 w 267"/>
              <a:gd name="T59" fmla="*/ 173 h 175"/>
              <a:gd name="T60" fmla="*/ 125 w 267"/>
              <a:gd name="T61" fmla="*/ 144 h 175"/>
              <a:gd name="T62" fmla="*/ 197 w 267"/>
              <a:gd name="T63" fmla="*/ 175 h 175"/>
              <a:gd name="T64" fmla="*/ 224 w 267"/>
              <a:gd name="T65" fmla="*/ 144 h 175"/>
              <a:gd name="T66" fmla="*/ 267 w 267"/>
              <a:gd name="T67" fmla="*/ 153 h 175"/>
              <a:gd name="T68" fmla="*/ 68 w 267"/>
              <a:gd name="T69" fmla="*/ 67 h 175"/>
              <a:gd name="T70" fmla="*/ 89 w 267"/>
              <a:gd name="T71" fmla="*/ 99 h 175"/>
              <a:gd name="T72" fmla="*/ 68 w 267"/>
              <a:gd name="T73" fmla="*/ 100 h 175"/>
              <a:gd name="T74" fmla="*/ 42 w 267"/>
              <a:gd name="T75" fmla="*/ 100 h 175"/>
              <a:gd name="T76" fmla="*/ 43 w 267"/>
              <a:gd name="T77" fmla="*/ 67 h 175"/>
              <a:gd name="T78" fmla="*/ 64 w 267"/>
              <a:gd name="T79" fmla="*/ 99 h 175"/>
              <a:gd name="T80" fmla="*/ 42 w 267"/>
              <a:gd name="T81" fmla="*/ 100 h 175"/>
              <a:gd name="T82" fmla="*/ 78 w 267"/>
              <a:gd name="T83" fmla="*/ 115 h 175"/>
              <a:gd name="T84" fmla="*/ 197 w 267"/>
              <a:gd name="T85" fmla="*/ 167 h 175"/>
              <a:gd name="T86" fmla="*/ 211 w 267"/>
              <a:gd name="T87" fmla="*/ 153 h 175"/>
              <a:gd name="T88" fmla="*/ 231 w 267"/>
              <a:gd name="T89" fmla="*/ 153 h 175"/>
              <a:gd name="T90" fmla="*/ 245 w 267"/>
              <a:gd name="T91" fmla="*/ 16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7" h="175">
                <a:moveTo>
                  <a:pt x="263" y="140"/>
                </a:moveTo>
                <a:cubicBezTo>
                  <a:pt x="263" y="77"/>
                  <a:pt x="263" y="77"/>
                  <a:pt x="263" y="77"/>
                </a:cubicBezTo>
                <a:cubicBezTo>
                  <a:pt x="263" y="75"/>
                  <a:pt x="262" y="74"/>
                  <a:pt x="260" y="74"/>
                </a:cubicBezTo>
                <a:cubicBezTo>
                  <a:pt x="258" y="74"/>
                  <a:pt x="257" y="75"/>
                  <a:pt x="257" y="77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3" y="132"/>
                  <a:pt x="249" y="131"/>
                  <a:pt x="245" y="131"/>
                </a:cubicBezTo>
                <a:cubicBezTo>
                  <a:pt x="239" y="131"/>
                  <a:pt x="234" y="133"/>
                  <a:pt x="230" y="136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08" y="133"/>
                  <a:pt x="203" y="131"/>
                  <a:pt x="197" y="131"/>
                </a:cubicBezTo>
                <a:cubicBezTo>
                  <a:pt x="192" y="131"/>
                  <a:pt x="187" y="133"/>
                  <a:pt x="183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68" y="75"/>
                  <a:pt x="167" y="74"/>
                  <a:pt x="165" y="74"/>
                </a:cubicBezTo>
                <a:cubicBezTo>
                  <a:pt x="163" y="74"/>
                  <a:pt x="162" y="75"/>
                  <a:pt x="162" y="77"/>
                </a:cubicBezTo>
                <a:cubicBezTo>
                  <a:pt x="162" y="136"/>
                  <a:pt x="162" y="136"/>
                  <a:pt x="162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5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6" y="60"/>
                  <a:pt x="216" y="63"/>
                  <a:pt x="217" y="65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1" y="79"/>
                  <a:pt x="209" y="80"/>
                  <a:pt x="209" y="82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100"/>
                  <a:pt x="211" y="101"/>
                  <a:pt x="212" y="101"/>
                </a:cubicBezTo>
                <a:cubicBezTo>
                  <a:pt x="214" y="101"/>
                  <a:pt x="215" y="100"/>
                  <a:pt x="215" y="99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100"/>
                  <a:pt x="228" y="101"/>
                  <a:pt x="229" y="101"/>
                </a:cubicBezTo>
                <a:cubicBezTo>
                  <a:pt x="231" y="101"/>
                  <a:pt x="232" y="100"/>
                  <a:pt x="232" y="99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0"/>
                  <a:pt x="231" y="79"/>
                  <a:pt x="229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2" y="60"/>
                  <a:pt x="232" y="58"/>
                  <a:pt x="232" y="57"/>
                </a:cubicBezTo>
                <a:cubicBezTo>
                  <a:pt x="232" y="56"/>
                  <a:pt x="232" y="56"/>
                  <a:pt x="232" y="55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8" y="2"/>
                  <a:pt x="208" y="2"/>
                  <a:pt x="208" y="2"/>
                </a:cubicBezTo>
                <a:cubicBezTo>
                  <a:pt x="207" y="1"/>
                  <a:pt x="207" y="1"/>
                  <a:pt x="207" y="1"/>
                </a:cubicBezTo>
                <a:cubicBezTo>
                  <a:pt x="207" y="1"/>
                  <a:pt x="207" y="1"/>
                  <a:pt x="206" y="1"/>
                </a:cubicBezTo>
                <a:cubicBezTo>
                  <a:pt x="206" y="1"/>
                  <a:pt x="206" y="0"/>
                  <a:pt x="206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0"/>
                  <a:pt x="204" y="0"/>
                  <a:pt x="204" y="0"/>
                </a:cubicBezTo>
                <a:cubicBezTo>
                  <a:pt x="204" y="0"/>
                  <a:pt x="204" y="0"/>
                  <a:pt x="203" y="0"/>
                </a:cubicBez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03" y="1"/>
                  <a:pt x="202" y="1"/>
                  <a:pt x="202" y="1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3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3" y="136"/>
                  <a:pt x="122" y="137"/>
                  <a:pt x="122" y="138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1" y="132"/>
                  <a:pt x="109" y="126"/>
                  <a:pt x="106" y="121"/>
                </a:cubicBezTo>
                <a:cubicBezTo>
                  <a:pt x="106" y="121"/>
                  <a:pt x="106" y="121"/>
                  <a:pt x="106" y="120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5" y="104"/>
                  <a:pt x="10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66"/>
                  <a:pt x="94" y="66"/>
                  <a:pt x="94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6"/>
                  <a:pt x="97" y="65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1"/>
                  <a:pt x="96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1"/>
                  <a:pt x="33" y="62"/>
                  <a:pt x="33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6"/>
                  <a:pt x="33" y="66"/>
                  <a:pt x="34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45"/>
                  <a:pt x="0" y="145"/>
                  <a:pt x="0" y="145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3" y="165"/>
                  <a:pt x="64" y="173"/>
                  <a:pt x="78" y="173"/>
                </a:cubicBezTo>
                <a:cubicBezTo>
                  <a:pt x="95" y="173"/>
                  <a:pt x="109" y="160"/>
                  <a:pt x="11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2" y="144"/>
                  <a:pt x="123" y="144"/>
                  <a:pt x="125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6" y="147"/>
                  <a:pt x="175" y="150"/>
                  <a:pt x="175" y="153"/>
                </a:cubicBezTo>
                <a:cubicBezTo>
                  <a:pt x="175" y="165"/>
                  <a:pt x="185" y="175"/>
                  <a:pt x="197" y="175"/>
                </a:cubicBezTo>
                <a:cubicBezTo>
                  <a:pt x="209" y="175"/>
                  <a:pt x="219" y="165"/>
                  <a:pt x="219" y="153"/>
                </a:cubicBezTo>
                <a:cubicBezTo>
                  <a:pt x="219" y="150"/>
                  <a:pt x="219" y="147"/>
                  <a:pt x="218" y="144"/>
                </a:cubicBezTo>
                <a:cubicBezTo>
                  <a:pt x="224" y="144"/>
                  <a:pt x="224" y="144"/>
                  <a:pt x="224" y="144"/>
                </a:cubicBezTo>
                <a:cubicBezTo>
                  <a:pt x="223" y="147"/>
                  <a:pt x="223" y="150"/>
                  <a:pt x="223" y="153"/>
                </a:cubicBezTo>
                <a:cubicBezTo>
                  <a:pt x="223" y="165"/>
                  <a:pt x="233" y="175"/>
                  <a:pt x="245" y="175"/>
                </a:cubicBezTo>
                <a:cubicBezTo>
                  <a:pt x="257" y="175"/>
                  <a:pt x="267" y="165"/>
                  <a:pt x="267" y="153"/>
                </a:cubicBezTo>
                <a:cubicBezTo>
                  <a:pt x="267" y="148"/>
                  <a:pt x="265" y="144"/>
                  <a:pt x="263" y="140"/>
                </a:cubicBezTo>
                <a:close/>
                <a:moveTo>
                  <a:pt x="67" y="68"/>
                </a:moveTo>
                <a:cubicBezTo>
                  <a:pt x="67" y="68"/>
                  <a:pt x="68" y="67"/>
                  <a:pt x="6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9"/>
                  <a:pt x="89" y="100"/>
                  <a:pt x="8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9"/>
                  <a:pt x="67" y="99"/>
                  <a:pt x="67" y="99"/>
                </a:cubicBezTo>
                <a:lnTo>
                  <a:pt x="67" y="68"/>
                </a:lnTo>
                <a:close/>
                <a:moveTo>
                  <a:pt x="42" y="100"/>
                </a:moveTo>
                <a:cubicBezTo>
                  <a:pt x="42" y="99"/>
                  <a:pt x="42" y="99"/>
                  <a:pt x="42" y="99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7"/>
                  <a:pt x="4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4" y="68"/>
                  <a:pt x="64" y="68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100"/>
                  <a:pt x="63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00"/>
                  <a:pt x="42" y="100"/>
                  <a:pt x="42" y="100"/>
                </a:cubicBezTo>
                <a:close/>
                <a:moveTo>
                  <a:pt x="78" y="165"/>
                </a:moveTo>
                <a:cubicBezTo>
                  <a:pt x="64" y="165"/>
                  <a:pt x="53" y="154"/>
                  <a:pt x="53" y="140"/>
                </a:cubicBezTo>
                <a:cubicBezTo>
                  <a:pt x="53" y="126"/>
                  <a:pt x="64" y="115"/>
                  <a:pt x="78" y="115"/>
                </a:cubicBezTo>
                <a:cubicBezTo>
                  <a:pt x="92" y="115"/>
                  <a:pt x="103" y="126"/>
                  <a:pt x="103" y="140"/>
                </a:cubicBezTo>
                <a:cubicBezTo>
                  <a:pt x="103" y="154"/>
                  <a:pt x="92" y="165"/>
                  <a:pt x="78" y="165"/>
                </a:cubicBezTo>
                <a:close/>
                <a:moveTo>
                  <a:pt x="197" y="167"/>
                </a:moveTo>
                <a:cubicBezTo>
                  <a:pt x="190" y="167"/>
                  <a:pt x="183" y="160"/>
                  <a:pt x="183" y="153"/>
                </a:cubicBezTo>
                <a:cubicBezTo>
                  <a:pt x="183" y="145"/>
                  <a:pt x="190" y="139"/>
                  <a:pt x="197" y="139"/>
                </a:cubicBezTo>
                <a:cubicBezTo>
                  <a:pt x="205" y="139"/>
                  <a:pt x="211" y="145"/>
                  <a:pt x="211" y="153"/>
                </a:cubicBezTo>
                <a:cubicBezTo>
                  <a:pt x="211" y="160"/>
                  <a:pt x="205" y="167"/>
                  <a:pt x="197" y="167"/>
                </a:cubicBezTo>
                <a:close/>
                <a:moveTo>
                  <a:pt x="245" y="167"/>
                </a:moveTo>
                <a:cubicBezTo>
                  <a:pt x="237" y="167"/>
                  <a:pt x="231" y="160"/>
                  <a:pt x="231" y="153"/>
                </a:cubicBezTo>
                <a:cubicBezTo>
                  <a:pt x="231" y="145"/>
                  <a:pt x="237" y="139"/>
                  <a:pt x="245" y="139"/>
                </a:cubicBezTo>
                <a:cubicBezTo>
                  <a:pt x="252" y="139"/>
                  <a:pt x="259" y="145"/>
                  <a:pt x="259" y="153"/>
                </a:cubicBezTo>
                <a:cubicBezTo>
                  <a:pt x="259" y="160"/>
                  <a:pt x="252" y="167"/>
                  <a:pt x="245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8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Brugerfladen: Min opgave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5"/>
            <a:ext cx="8136904" cy="504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Bruger: Maskinejere og maskinførere (entreprenører)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8E4A6-9F2C-0141-A141-CCDF51EB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64" y="323844"/>
            <a:ext cx="984820" cy="87290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D6F71-5EB3-0440-B294-80601000C85E}"/>
              </a:ext>
            </a:extLst>
          </p:cNvPr>
          <p:cNvSpPr txBox="1">
            <a:spLocks/>
          </p:cNvSpPr>
          <p:nvPr/>
        </p:nvSpPr>
        <p:spPr>
          <a:xfrm>
            <a:off x="5349646" y="2121731"/>
            <a:ext cx="3387836" cy="195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Få data til fakturering og afregning.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Hvor meget er der skovet i den enkelte bevoksning?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a-DK" sz="1800" dirty="0"/>
              <a:t>Standardiserede formater for forskellige maskintyper.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E437A2-7CC6-614A-814F-CF1FB0F4CB21}"/>
              </a:ext>
            </a:extLst>
          </p:cNvPr>
          <p:cNvSpPr txBox="1">
            <a:spLocks/>
          </p:cNvSpPr>
          <p:nvPr/>
        </p:nvSpPr>
        <p:spPr>
          <a:xfrm>
            <a:off x="323528" y="2094470"/>
            <a:ext cx="4968552" cy="210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a-DK" sz="1800" dirty="0"/>
              <a:t>Information om den </a:t>
            </a:r>
            <a:r>
              <a:rPr lang="da-DK" sz="1800" b="1" u="sng" dirty="0"/>
              <a:t>enkelte bevoksning</a:t>
            </a:r>
            <a:r>
              <a:rPr lang="da-DK" sz="1800" dirty="0"/>
              <a:t>: </a:t>
            </a:r>
          </a:p>
          <a:p>
            <a:pPr algn="just"/>
            <a:r>
              <a:rPr lang="da-DK" sz="1800" dirty="0"/>
              <a:t>Sammendrag (sortimenter fordelt til træarter)</a:t>
            </a:r>
          </a:p>
          <a:p>
            <a:pPr algn="just"/>
            <a:r>
              <a:rPr lang="da-DK" sz="1800" dirty="0" err="1"/>
              <a:t>Udkørerens</a:t>
            </a:r>
            <a:r>
              <a:rPr lang="da-DK" sz="1800" dirty="0"/>
              <a:t> produktion (læs per dag)</a:t>
            </a:r>
          </a:p>
          <a:p>
            <a:pPr algn="just"/>
            <a:r>
              <a:rPr lang="da-DK" sz="1800" dirty="0"/>
              <a:t>Oversigt på kort (geografisk fordeling)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92D839-0EF0-B048-9266-BC4856CA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91" y="4079756"/>
            <a:ext cx="5098633" cy="22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5"/>
            <a:ext cx="3456384" cy="612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Brugere</a:t>
            </a:r>
            <a:r>
              <a:rPr lang="da-DK" sz="1800" dirty="0"/>
              <a:t>: </a:t>
            </a:r>
            <a:r>
              <a:rPr lang="da-DK" sz="1800" b="1" dirty="0"/>
              <a:t>Skovejer og dennes repræsentant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D6F71-5EB3-0440-B294-80601000C85E}"/>
              </a:ext>
            </a:extLst>
          </p:cNvPr>
          <p:cNvSpPr txBox="1">
            <a:spLocks/>
          </p:cNvSpPr>
          <p:nvPr/>
        </p:nvSpPr>
        <p:spPr>
          <a:xfrm>
            <a:off x="5004048" y="1772816"/>
            <a:ext cx="3387836" cy="242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Kort og sammendrag af mængder fordelt til træarter og sortimenter.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Hvor har maskinerne arbejdet?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/>
              <a:t>Hvor meget er der skovet i en specifik bevoksning (skov)?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E437A2-7CC6-614A-814F-CF1FB0F4CB21}"/>
              </a:ext>
            </a:extLst>
          </p:cNvPr>
          <p:cNvSpPr txBox="1">
            <a:spLocks/>
          </p:cNvSpPr>
          <p:nvPr/>
        </p:nvSpPr>
        <p:spPr>
          <a:xfrm>
            <a:off x="323528" y="2100634"/>
            <a:ext cx="4596060" cy="2137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a-DK" sz="1800" dirty="0"/>
              <a:t>Information om den </a:t>
            </a:r>
            <a:r>
              <a:rPr lang="da-DK" sz="1800" b="1" u="sng" dirty="0"/>
              <a:t>enkelte bevoksning (eller skov)</a:t>
            </a:r>
            <a:endParaRPr lang="da-DK" sz="1800" dirty="0"/>
          </a:p>
          <a:p>
            <a:pPr algn="just"/>
            <a:r>
              <a:rPr lang="da-DK" sz="1800" dirty="0"/>
              <a:t>Sortimentsudfald fordelt til træarter</a:t>
            </a:r>
          </a:p>
          <a:p>
            <a:pPr algn="just"/>
            <a:r>
              <a:rPr lang="da-DK" sz="1800" dirty="0"/>
              <a:t>Oversigt på kort (geografisk fordeling og lokalisering)</a:t>
            </a:r>
          </a:p>
          <a:p>
            <a:pPr algn="just"/>
            <a:r>
              <a:rPr lang="da-DK" sz="1800" dirty="0"/>
              <a:t>Stammekort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FFCE73-5634-9A40-A49C-6EE802A2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D4B449-EC5D-224C-AB4A-A1867D800B0B}"/>
              </a:ext>
            </a:extLst>
          </p:cNvPr>
          <p:cNvSpPr txBox="1">
            <a:spLocks/>
          </p:cNvSpPr>
          <p:nvPr/>
        </p:nvSpPr>
        <p:spPr>
          <a:xfrm>
            <a:off x="0" y="208894"/>
            <a:ext cx="8316416" cy="1143000"/>
          </a:xfrm>
          <a:prstGeom prst="round2DiagRect">
            <a:avLst/>
          </a:prstGeom>
          <a:gradFill flip="none" rotWithShape="1">
            <a:gsLst>
              <a:gs pos="0">
                <a:srgbClr val="313C19"/>
              </a:gs>
              <a:gs pos="100000">
                <a:srgbClr val="77933C"/>
              </a:gs>
            </a:gsLst>
            <a:lin ang="2700000" scaled="1"/>
            <a:tileRect/>
          </a:gradFill>
        </p:spPr>
        <p:txBody>
          <a:bodyPr lIns="504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da-DK" dirty="0"/>
              <a:t>Brugerfladen: Min bevoksning</a:t>
            </a:r>
          </a:p>
          <a:p>
            <a:r>
              <a:rPr lang="da-DK" dirty="0"/>
              <a:t>(min skov)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F0BE65-0267-034D-B5B3-342A9759D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5000" b="43182"/>
          <a:stretch/>
        </p:blipFill>
        <p:spPr>
          <a:xfrm>
            <a:off x="7164288" y="246246"/>
            <a:ext cx="792088" cy="95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6D80D3-B683-8248-9517-CC7DA6D1C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355" y="4374492"/>
            <a:ext cx="5155202" cy="19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Brugerfladen: Mine filer &amp; adgang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dirty="0"/>
              <a:t>Brugere: Kan tilgås af alle brugere </a:t>
            </a:r>
          </a:p>
          <a:p>
            <a:pPr>
              <a:lnSpc>
                <a:spcPct val="120000"/>
              </a:lnSpc>
            </a:pPr>
            <a:r>
              <a:rPr lang="da-DK" dirty="0"/>
              <a:t>Etabler en adgangsmail og få adgang til data</a:t>
            </a:r>
          </a:p>
          <a:p>
            <a:pPr>
              <a:lnSpc>
                <a:spcPct val="120000"/>
              </a:lnSpc>
            </a:pPr>
            <a:r>
              <a:rPr lang="da-DK" dirty="0"/>
              <a:t>Til administrationen -høst: </a:t>
            </a:r>
            <a:r>
              <a:rPr lang="da-DK" dirty="0" err="1"/>
              <a:t>Rådata</a:t>
            </a:r>
            <a:r>
              <a:rPr lang="da-DK" dirty="0"/>
              <a:t> såvel som behandlede data</a:t>
            </a:r>
          </a:p>
          <a:p>
            <a:pPr>
              <a:lnSpc>
                <a:spcPct val="120000"/>
              </a:lnSpc>
            </a:pPr>
            <a:r>
              <a:rPr lang="da-DK" dirty="0"/>
              <a:t>Tilføj information til en bevoksning: Opgavetype, </a:t>
            </a:r>
            <a:r>
              <a:rPr lang="da-DK" dirty="0" err="1"/>
              <a:t>terrænginformation</a:t>
            </a:r>
            <a:r>
              <a:rPr lang="da-DK" dirty="0"/>
              <a:t>, bevoksning</a:t>
            </a:r>
          </a:p>
          <a:p>
            <a:pPr>
              <a:lnSpc>
                <a:spcPct val="120000"/>
              </a:lnSpc>
            </a:pPr>
            <a:r>
              <a:rPr lang="da-DK" dirty="0"/>
              <a:t>Upload maskinfiler</a:t>
            </a:r>
          </a:p>
          <a:p>
            <a:pPr>
              <a:lnSpc>
                <a:spcPct val="120000"/>
              </a:lnSpc>
            </a:pPr>
            <a:r>
              <a:rPr lang="da-DK" dirty="0"/>
              <a:t>Download filer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www.tech4effect.eu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F10-CD57-4133-9FEE-AC8991C5221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64267A-D6FD-4242-B2EC-B3A3F0B50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86" y="489585"/>
            <a:ext cx="571379" cy="4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4EFFECT">
      <a:dk1>
        <a:sysClr val="windowText" lastClr="000000"/>
      </a:dk1>
      <a:lt1>
        <a:sysClr val="window" lastClr="FFFFFF"/>
      </a:lt1>
      <a:dk2>
        <a:srgbClr val="77933C"/>
      </a:dk2>
      <a:lt2>
        <a:srgbClr val="C3D69B"/>
      </a:lt2>
      <a:accent1>
        <a:srgbClr val="77933C"/>
      </a:accent1>
      <a:accent2>
        <a:srgbClr val="313C19"/>
      </a:accent2>
      <a:accent3>
        <a:srgbClr val="C3D69B"/>
      </a:accent3>
      <a:accent4>
        <a:srgbClr val="808080"/>
      </a:accent4>
      <a:accent5>
        <a:srgbClr val="E1E1E1"/>
      </a:accent5>
      <a:accent6>
        <a:srgbClr val="9BBB59"/>
      </a:accent6>
      <a:hlink>
        <a:srgbClr val="77933C"/>
      </a:hlink>
      <a:folHlink>
        <a:srgbClr val="77933C"/>
      </a:folHlink>
    </a:clrScheme>
    <a:fontScheme name="TECH4EFFEC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Bildschirmpräsentation (4:3)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system-ui</vt:lpstr>
      <vt:lpstr>Wingdings</vt:lpstr>
      <vt:lpstr>Office Theme</vt:lpstr>
      <vt:lpstr>TECH4EFFECT – KNOWLEDGE AND TECHNOLOGIES FOR EFFECTIVE WOOD PROCUREMENT  SILVISMART The forestry efficiency portal</vt:lpstr>
      <vt:lpstr>Hvad er SILVISMART?</vt:lpstr>
      <vt:lpstr>SILVISMART services: Fra maskinind-samlede data til daglig brug</vt:lpstr>
      <vt:lpstr>Data fortrolighed og sikkerhed</vt:lpstr>
      <vt:lpstr>Hvem henvender SILVISMART sig til og hvorfor bruge systemet?</vt:lpstr>
      <vt:lpstr>PowerPoint-Präsentation</vt:lpstr>
      <vt:lpstr>Brugerfladen: Min opgave</vt:lpstr>
      <vt:lpstr>PowerPoint-Präsentation</vt:lpstr>
      <vt:lpstr>Brugerfladen: Mine filer &amp; adgang</vt:lpstr>
      <vt:lpstr>Dataoverførsel</vt:lpstr>
      <vt:lpstr>Du kan få adgang til SILVISMART!</vt:lpstr>
      <vt:lpstr>Det globale system</vt:lpstr>
      <vt:lpstr>Konsortium</vt:lpstr>
      <vt:lpstr>Acknowledgements</vt:lpstr>
      <vt:lpstr>Tak for opmærksom- heden…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Fichtenbauer</dc:creator>
  <cp:lastModifiedBy>Natascha Miljkovic</cp:lastModifiedBy>
  <cp:revision>273</cp:revision>
  <dcterms:created xsi:type="dcterms:W3CDTF">2017-02-20T15:16:35Z</dcterms:created>
  <dcterms:modified xsi:type="dcterms:W3CDTF">2020-02-13T09:19:22Z</dcterms:modified>
</cp:coreProperties>
</file>